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5"/>
  </p:notesMasterIdLst>
  <p:handoutMasterIdLst>
    <p:handoutMasterId r:id="rId26"/>
  </p:handoutMasterIdLst>
  <p:sldIdLst>
    <p:sldId id="271" r:id="rId2"/>
    <p:sldId id="272" r:id="rId3"/>
    <p:sldId id="315" r:id="rId4"/>
    <p:sldId id="297" r:id="rId5"/>
    <p:sldId id="302" r:id="rId6"/>
    <p:sldId id="303" r:id="rId7"/>
    <p:sldId id="312" r:id="rId8"/>
    <p:sldId id="313" r:id="rId9"/>
    <p:sldId id="305" r:id="rId10"/>
    <p:sldId id="307" r:id="rId11"/>
    <p:sldId id="306" r:id="rId12"/>
    <p:sldId id="314" r:id="rId13"/>
    <p:sldId id="317" r:id="rId14"/>
    <p:sldId id="316" r:id="rId15"/>
    <p:sldId id="304" r:id="rId16"/>
    <p:sldId id="328" r:id="rId17"/>
    <p:sldId id="319" r:id="rId18"/>
    <p:sldId id="320" r:id="rId19"/>
    <p:sldId id="323" r:id="rId20"/>
    <p:sldId id="321" r:id="rId21"/>
    <p:sldId id="325" r:id="rId22"/>
    <p:sldId id="326" r:id="rId23"/>
    <p:sldId id="269" r:id="rId24"/>
  </p:sldIdLst>
  <p:sldSz cx="9144000" cy="6858000" type="screen4x3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90000"/>
    <a:srgbClr val="ED145B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188" autoAdjust="0"/>
  </p:normalViewPr>
  <p:slideViewPr>
    <p:cSldViewPr showGuides="1">
      <p:cViewPr varScale="1">
        <p:scale>
          <a:sx n="88" d="100"/>
          <a:sy n="88" d="100"/>
        </p:scale>
        <p:origin x="1306" y="8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189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Huomautusten paikkamerkki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i-F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1C25A5-972F-4DCC-9F50-1A76BE2CE26D}" type="slidenum">
              <a:rPr lang="fi-FI" altLang="fi-FI" b="0" smtClean="0"/>
              <a:pPr/>
              <a:t>17</a:t>
            </a:fld>
            <a:endParaRPr lang="fi-FI" altLang="fi-FI" b="0" smtClean="0"/>
          </a:p>
        </p:txBody>
      </p:sp>
    </p:spTree>
    <p:extLst>
      <p:ext uri="{BB962C8B-B14F-4D97-AF65-F5344CB8AC3E}">
        <p14:creationId xmlns:p14="http://schemas.microsoft.com/office/powerpoint/2010/main" val="206991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D8398-4951-48DE-BC90-7D32729822AA}" type="slidenum">
              <a:rPr lang="fi-FI" altLang="fi-FI" b="0" smtClean="0"/>
              <a:pPr/>
              <a:t>18</a:t>
            </a:fld>
            <a:endParaRPr lang="fi-FI" altLang="fi-FI" b="0" smtClean="0"/>
          </a:p>
        </p:txBody>
      </p:sp>
    </p:spTree>
    <p:extLst>
      <p:ext uri="{BB962C8B-B14F-4D97-AF65-F5344CB8AC3E}">
        <p14:creationId xmlns:p14="http://schemas.microsoft.com/office/powerpoint/2010/main" val="428592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  <a:endParaRPr lang="fi-FI" noProof="0" dirty="0" smtClean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7056784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3312368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3312368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2520279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476673"/>
            <a:ext cx="4104456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20280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006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006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006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 smtClean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 smtClean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" y="1875"/>
            <a:ext cx="9141501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76672"/>
            <a:ext cx="70567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 smtClean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060848"/>
            <a:ext cx="705678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Normaali teksti</a:t>
            </a:r>
          </a:p>
          <a:p>
            <a:pPr lvl="1"/>
            <a:r>
              <a:rPr lang="da-DK" dirty="0" smtClean="0"/>
              <a:t>Sisennetty teksti</a:t>
            </a:r>
          </a:p>
          <a:p>
            <a:pPr lvl="2"/>
            <a:r>
              <a:rPr lang="fi-FI" dirty="0" smtClean="0"/>
              <a:t>Sisennetty teksti</a:t>
            </a:r>
          </a:p>
          <a:p>
            <a:pPr lvl="3"/>
            <a:r>
              <a:rPr lang="fi-FI" dirty="0" smtClean="0"/>
              <a:t>Sisennetty teksti</a:t>
            </a:r>
          </a:p>
          <a:p>
            <a:pPr lvl="4"/>
            <a:r>
              <a:rPr lang="fi-FI" dirty="0" smtClean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laotsikko 2"/>
          <p:cNvSpPr>
            <a:spLocks noGrp="1"/>
          </p:cNvSpPr>
          <p:nvPr>
            <p:ph type="subTitle" idx="1"/>
          </p:nvPr>
        </p:nvSpPr>
        <p:spPr>
          <a:xfrm>
            <a:off x="500063" y="3501008"/>
            <a:ext cx="7786687" cy="1752600"/>
          </a:xfrm>
        </p:spPr>
        <p:txBody>
          <a:bodyPr>
            <a:noAutofit/>
          </a:bodyPr>
          <a:lstStyle/>
          <a:p>
            <a:r>
              <a:rPr lang="fi-FI" sz="1600" dirty="0" smtClean="0"/>
              <a:t>Pekka Halme</a:t>
            </a:r>
            <a:br>
              <a:rPr lang="fi-FI" sz="1600" dirty="0" smtClean="0"/>
            </a:br>
            <a:r>
              <a:rPr lang="en-US" sz="1600" dirty="0" smtClean="0"/>
              <a:t>Director of Strategic Development</a:t>
            </a:r>
          </a:p>
          <a:p>
            <a:r>
              <a:rPr lang="en-US" sz="1600" dirty="0" smtClean="0"/>
              <a:t>Aaro Mikkola</a:t>
            </a:r>
          </a:p>
          <a:p>
            <a:r>
              <a:rPr lang="en-US" sz="1600" dirty="0" smtClean="0"/>
              <a:t>Development Manager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/>
              <a:t>PCC Conference</a:t>
            </a:r>
          </a:p>
          <a:p>
            <a:r>
              <a:rPr lang="en-US" sz="1600" dirty="0" smtClean="0"/>
              <a:t>Riga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en-US" sz="1600" dirty="0" smtClean="0"/>
              <a:t>May 13, 2015 </a:t>
            </a:r>
          </a:p>
        </p:txBody>
      </p:sp>
      <p:sp>
        <p:nvSpPr>
          <p:cNvPr id="10243" name="Otsikko 1"/>
          <p:cNvSpPr>
            <a:spLocks noGrp="1"/>
          </p:cNvSpPr>
          <p:nvPr>
            <p:ph type="ctrTitle"/>
          </p:nvPr>
        </p:nvSpPr>
        <p:spPr>
          <a:xfrm>
            <a:off x="500063" y="1714500"/>
            <a:ext cx="7772400" cy="194151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4000" dirty="0" smtClean="0">
                <a:solidFill>
                  <a:srgbClr val="02A5E6"/>
                </a:solidFill>
              </a:rPr>
              <a:t> </a:t>
            </a:r>
            <a:r>
              <a:rPr lang="en-US" sz="4200" dirty="0" smtClean="0"/>
              <a:t>Introducing</a:t>
            </a:r>
            <a:r>
              <a:rPr lang="en-US" sz="4000" dirty="0" smtClean="0">
                <a:solidFill>
                  <a:srgbClr val="02A5E6"/>
                </a:solidFill>
              </a:rPr>
              <a:t> </a:t>
            </a:r>
            <a:r>
              <a:rPr lang="en-US" sz="4200" dirty="0" smtClean="0"/>
              <a:t>3D Properties and Building Digital Customer Processes</a:t>
            </a:r>
            <a:r>
              <a:rPr lang="en-US" b="0" dirty="0" smtClean="0">
                <a:solidFill>
                  <a:srgbClr val="02A5E6"/>
                </a:solidFill>
              </a:rPr>
              <a:t/>
            </a:r>
            <a:br>
              <a:rPr lang="en-US" b="0" dirty="0" smtClean="0">
                <a:solidFill>
                  <a:srgbClr val="02A5E6"/>
                </a:solidFill>
              </a:rPr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isällön paikkamerkki 2"/>
          <p:cNvSpPr txBox="1">
            <a:spLocks/>
          </p:cNvSpPr>
          <p:nvPr/>
        </p:nvSpPr>
        <p:spPr>
          <a:xfrm>
            <a:off x="250825" y="908050"/>
            <a:ext cx="4608513" cy="309721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+mn-lt"/>
                <a:cs typeface="+mn-cs"/>
              </a:rPr>
              <a:t>91-4-64-15</a:t>
            </a:r>
          </a:p>
          <a:p>
            <a:pPr marL="800100" lvl="1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+mn-lt"/>
                <a:cs typeface="+mn-cs"/>
              </a:rPr>
              <a:t>2D property on the ground</a:t>
            </a:r>
          </a:p>
          <a:p>
            <a:pPr marL="800100" lvl="1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+mn-lt"/>
                <a:cs typeface="+mn-cs"/>
              </a:rPr>
              <a:t>3D layers:</a:t>
            </a:r>
          </a:p>
          <a:p>
            <a:pPr marL="1257300" lvl="2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+mn-lt"/>
                <a:cs typeface="+mn-cs"/>
              </a:rPr>
              <a:t>Below:</a:t>
            </a:r>
          </a:p>
          <a:p>
            <a:pPr marL="1714500" lvl="3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r>
              <a:rPr lang="en-US" sz="1100" kern="0" dirty="0" smtClean="0">
                <a:solidFill>
                  <a:schemeClr val="bg1"/>
                </a:solidFill>
                <a:latin typeface="+mn-lt"/>
                <a:cs typeface="+mn-cs"/>
              </a:rPr>
              <a:t>91-4-64-101 (3D property below ground)</a:t>
            </a:r>
          </a:p>
          <a:p>
            <a:pPr marL="1714500" lvl="3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r>
              <a:rPr lang="en-US" sz="1100" kern="0" dirty="0" smtClean="0">
                <a:solidFill>
                  <a:schemeClr val="bg1"/>
                </a:solidFill>
                <a:latin typeface="+mn-lt"/>
                <a:cs typeface="+mn-cs"/>
              </a:rPr>
              <a:t>91-4-64-102 (3D </a:t>
            </a:r>
            <a:r>
              <a:rPr lang="en-US" sz="1100" kern="0" dirty="0">
                <a:solidFill>
                  <a:schemeClr val="bg1"/>
                </a:solidFill>
              </a:rPr>
              <a:t>property below ground</a:t>
            </a:r>
            <a:r>
              <a:rPr lang="en-US" sz="1100" kern="0" dirty="0" smtClean="0">
                <a:solidFill>
                  <a:schemeClr val="bg1"/>
                </a:solidFill>
                <a:latin typeface="+mn-lt"/>
                <a:cs typeface="+mn-cs"/>
              </a:rPr>
              <a:t>)</a:t>
            </a:r>
          </a:p>
          <a:p>
            <a:pPr marL="1714500" lvl="3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r>
              <a:rPr lang="en-US" sz="1100" kern="0" dirty="0" smtClean="0">
                <a:solidFill>
                  <a:schemeClr val="bg1"/>
                </a:solidFill>
                <a:cs typeface="+mn-cs"/>
              </a:rPr>
              <a:t>91-4-64-103 (3D </a:t>
            </a:r>
            <a:r>
              <a:rPr lang="en-US" sz="1100" kern="0" dirty="0" smtClean="0">
                <a:solidFill>
                  <a:schemeClr val="bg1"/>
                </a:solidFill>
              </a:rPr>
              <a:t>property </a:t>
            </a:r>
            <a:r>
              <a:rPr lang="en-US" sz="1100" kern="0" dirty="0">
                <a:solidFill>
                  <a:schemeClr val="bg1"/>
                </a:solidFill>
              </a:rPr>
              <a:t>below ground</a:t>
            </a:r>
            <a:r>
              <a:rPr lang="en-US" sz="1100" kern="0" dirty="0" smtClean="0">
                <a:solidFill>
                  <a:schemeClr val="bg1"/>
                </a:solidFill>
                <a:cs typeface="+mn-cs"/>
              </a:rPr>
              <a:t>)</a:t>
            </a:r>
          </a:p>
          <a:p>
            <a:pPr marL="1257300" lvl="2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+mn-lt"/>
                <a:cs typeface="+mn-cs"/>
              </a:rPr>
              <a:t>Above:</a:t>
            </a:r>
          </a:p>
          <a:p>
            <a:pPr marL="1714500" lvl="3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r>
              <a:rPr lang="en-US" sz="1100" kern="0" dirty="0" smtClean="0">
                <a:solidFill>
                  <a:schemeClr val="bg1"/>
                </a:solidFill>
                <a:latin typeface="+mn-lt"/>
                <a:cs typeface="+mn-cs"/>
              </a:rPr>
              <a:t>91-4-64-105 (3D property above ground)</a:t>
            </a:r>
            <a:endParaRPr lang="en-US" sz="1050" kern="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endParaRPr lang="en-US" sz="1400" kern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endParaRPr lang="en-US" sz="1400" kern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endParaRPr lang="en-US" sz="1400" kern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endParaRPr lang="en-US" sz="1400" kern="0" dirty="0">
              <a:latin typeface="+mn-lt"/>
              <a:cs typeface="+mn-cs"/>
            </a:endParaRPr>
          </a:p>
        </p:txBody>
      </p:sp>
      <p:cxnSp>
        <p:nvCxnSpPr>
          <p:cNvPr id="32" name="Suora nuoliyhdysviiva 31"/>
          <p:cNvCxnSpPr>
            <a:stCxn id="29" idx="2"/>
            <a:endCxn id="81" idx="1"/>
          </p:cNvCxnSpPr>
          <p:nvPr/>
        </p:nvCxnSpPr>
        <p:spPr bwMode="auto">
          <a:xfrm>
            <a:off x="2555875" y="4005263"/>
            <a:ext cx="2160588" cy="2619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3" name="Tekstikehys 52"/>
          <p:cNvSpPr txBox="1"/>
          <p:nvPr/>
        </p:nvSpPr>
        <p:spPr>
          <a:xfrm>
            <a:off x="395288" y="5013325"/>
            <a:ext cx="4105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2D property on the ground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" name="Ryhmä 77"/>
          <p:cNvGrpSpPr>
            <a:grpSpLocks/>
          </p:cNvGrpSpPr>
          <p:nvPr/>
        </p:nvGrpSpPr>
        <p:grpSpPr bwMode="auto">
          <a:xfrm>
            <a:off x="4643438" y="2060575"/>
            <a:ext cx="4392612" cy="4681538"/>
            <a:chOff x="-36512" y="1052736"/>
            <a:chExt cx="4392488" cy="4680520"/>
          </a:xfrm>
        </p:grpSpPr>
        <p:sp>
          <p:nvSpPr>
            <p:cNvPr id="79" name="Suorakulmio 78"/>
            <p:cNvSpPr/>
            <p:nvPr/>
          </p:nvSpPr>
          <p:spPr bwMode="auto">
            <a:xfrm>
              <a:off x="107946" y="5012688"/>
              <a:ext cx="863576" cy="6935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800" dirty="0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14343" name="Picture 9" descr="C:\Users\JTUOMAALA\AppData\Local\Microsoft\Windows\Temporary Internet Files\Content.IE5\X3I4M2XA\MC900240161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195" y="2316108"/>
              <a:ext cx="1295445" cy="1000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Suorakulmio 80"/>
            <p:cNvSpPr/>
            <p:nvPr/>
          </p:nvSpPr>
          <p:spPr bwMode="auto">
            <a:xfrm>
              <a:off x="34923" y="3187460"/>
              <a:ext cx="2304985" cy="144431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n-lt"/>
                  <a:cs typeface="+mn-cs"/>
                </a:rPr>
                <a:t>  91-4-64-15 (2D: on the ground)</a:t>
              </a:r>
              <a:endParaRPr lang="en-US" sz="9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2" name="Suorakulmio 81"/>
            <p:cNvSpPr/>
            <p:nvPr/>
          </p:nvSpPr>
          <p:spPr bwMode="auto">
            <a:xfrm>
              <a:off x="2339908" y="3187460"/>
              <a:ext cx="2016068" cy="144431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n-lt"/>
                  <a:cs typeface="+mn-cs"/>
                </a:rPr>
                <a:t>   91-4-64-24 (2D: on the ground</a:t>
              </a:r>
              <a:r>
                <a:rPr lang="en-US" sz="800" dirty="0" smtClean="0">
                  <a:solidFill>
                    <a:srgbClr val="000000"/>
                  </a:solidFill>
                  <a:latin typeface="+mn-lt"/>
                  <a:cs typeface="+mn-cs"/>
                </a:rPr>
                <a:t>)</a:t>
              </a:r>
              <a:endParaRPr lang="en-US" sz="8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346" name="Puolivapaa piirto 82"/>
            <p:cNvSpPr>
              <a:spLocks/>
            </p:cNvSpPr>
            <p:nvPr/>
          </p:nvSpPr>
          <p:spPr bwMode="auto">
            <a:xfrm>
              <a:off x="65262" y="4161217"/>
              <a:ext cx="2254103" cy="42530"/>
            </a:xfrm>
            <a:custGeom>
              <a:avLst/>
              <a:gdLst>
                <a:gd name="T0" fmla="*/ 0 w 2254103"/>
                <a:gd name="T1" fmla="*/ 42530 h 42530"/>
                <a:gd name="T2" fmla="*/ 2254103 w 2254103"/>
                <a:gd name="T3" fmla="*/ 0 h 42530"/>
                <a:gd name="T4" fmla="*/ 0 60000 65536"/>
                <a:gd name="T5" fmla="*/ 0 60000 65536"/>
                <a:gd name="T6" fmla="*/ 0 w 2254103"/>
                <a:gd name="T7" fmla="*/ 0 h 42530"/>
                <a:gd name="T8" fmla="*/ 2254103 w 2254103"/>
                <a:gd name="T9" fmla="*/ 42530 h 425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54103" h="42530">
                  <a:moveTo>
                    <a:pt x="0" y="42530"/>
                  </a:moveTo>
                  <a:lnTo>
                    <a:pt x="2254103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4" name="Suorakulmio 83"/>
            <p:cNvSpPr/>
            <p:nvPr/>
          </p:nvSpPr>
          <p:spPr bwMode="auto">
            <a:xfrm>
              <a:off x="2843132" y="1052736"/>
              <a:ext cx="1225515" cy="1512559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5" name="Puolivapaa piirto 84"/>
            <p:cNvSpPr/>
            <p:nvPr/>
          </p:nvSpPr>
          <p:spPr bwMode="auto">
            <a:xfrm>
              <a:off x="58735" y="3343001"/>
              <a:ext cx="3936889" cy="1661751"/>
            </a:xfrm>
            <a:custGeom>
              <a:avLst/>
              <a:gdLst>
                <a:gd name="connsiteX0" fmla="*/ 11875 w 3479470"/>
                <a:gd name="connsiteY0" fmla="*/ 0 h 1662545"/>
                <a:gd name="connsiteX1" fmla="*/ 3467594 w 3479470"/>
                <a:gd name="connsiteY1" fmla="*/ 320633 h 1662545"/>
                <a:gd name="connsiteX2" fmla="*/ 3479470 w 3479470"/>
                <a:gd name="connsiteY2" fmla="*/ 1318161 h 1662545"/>
                <a:gd name="connsiteX3" fmla="*/ 3099459 w 3479470"/>
                <a:gd name="connsiteY3" fmla="*/ 1650670 h 1662545"/>
                <a:gd name="connsiteX4" fmla="*/ 2137558 w 3479470"/>
                <a:gd name="connsiteY4" fmla="*/ 1662545 h 1662545"/>
                <a:gd name="connsiteX5" fmla="*/ 2113807 w 3479470"/>
                <a:gd name="connsiteY5" fmla="*/ 1235033 h 1662545"/>
                <a:gd name="connsiteX6" fmla="*/ 2933205 w 3479470"/>
                <a:gd name="connsiteY6" fmla="*/ 1211283 h 1662545"/>
                <a:gd name="connsiteX7" fmla="*/ 2909454 w 3479470"/>
                <a:gd name="connsiteY7" fmla="*/ 486888 h 1662545"/>
                <a:gd name="connsiteX8" fmla="*/ 0 w 3479470"/>
                <a:gd name="connsiteY8" fmla="*/ 178130 h 1662545"/>
                <a:gd name="connsiteX9" fmla="*/ 11875 w 3479470"/>
                <a:gd name="connsiteY9" fmla="*/ 0 h 166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470" h="1662545">
                  <a:moveTo>
                    <a:pt x="11875" y="0"/>
                  </a:moveTo>
                  <a:lnTo>
                    <a:pt x="3467594" y="320633"/>
                  </a:lnTo>
                  <a:lnTo>
                    <a:pt x="3479470" y="1318161"/>
                  </a:lnTo>
                  <a:lnTo>
                    <a:pt x="3099459" y="1650670"/>
                  </a:lnTo>
                  <a:lnTo>
                    <a:pt x="2137558" y="1662545"/>
                  </a:lnTo>
                  <a:lnTo>
                    <a:pt x="2113807" y="1235033"/>
                  </a:lnTo>
                  <a:lnTo>
                    <a:pt x="2933205" y="1211283"/>
                  </a:lnTo>
                  <a:lnTo>
                    <a:pt x="2909454" y="486888"/>
                  </a:lnTo>
                  <a:lnTo>
                    <a:pt x="0" y="178130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8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6" name="Suorakulmio 85"/>
            <p:cNvSpPr/>
            <p:nvPr/>
          </p:nvSpPr>
          <p:spPr>
            <a:xfrm>
              <a:off x="2195450" y="4550825"/>
              <a:ext cx="1223927" cy="3384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n-lt"/>
                  <a:cs typeface="+mn-cs"/>
                </a:rPr>
                <a:t>91-4-64-101</a:t>
              </a:r>
            </a:p>
            <a:p>
              <a:pPr algn="ctr" eaLnBrk="0" hangingPunct="0"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n-lt"/>
                  <a:cs typeface="+mn-cs"/>
                </a:rPr>
                <a:t>(3D: below ground)</a:t>
              </a:r>
              <a:endParaRPr lang="en-US" sz="8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7" name="Puolivapaa piirto 86"/>
            <p:cNvSpPr/>
            <p:nvPr/>
          </p:nvSpPr>
          <p:spPr bwMode="auto">
            <a:xfrm>
              <a:off x="39686" y="3860413"/>
              <a:ext cx="2587552" cy="582485"/>
            </a:xfrm>
            <a:custGeom>
              <a:avLst/>
              <a:gdLst>
                <a:gd name="connsiteX0" fmla="*/ 0 w 2588821"/>
                <a:gd name="connsiteY0" fmla="*/ 0 h 581891"/>
                <a:gd name="connsiteX1" fmla="*/ 2588821 w 2588821"/>
                <a:gd name="connsiteY1" fmla="*/ 59377 h 581891"/>
                <a:gd name="connsiteX2" fmla="*/ 2576946 w 2588821"/>
                <a:gd name="connsiteY2" fmla="*/ 581891 h 581891"/>
                <a:gd name="connsiteX3" fmla="*/ 11876 w 2588821"/>
                <a:gd name="connsiteY3" fmla="*/ 570016 h 581891"/>
                <a:gd name="connsiteX4" fmla="*/ 0 w 2588821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8821" h="581891">
                  <a:moveTo>
                    <a:pt x="0" y="0"/>
                  </a:moveTo>
                  <a:lnTo>
                    <a:pt x="2588821" y="59377"/>
                  </a:lnTo>
                  <a:lnTo>
                    <a:pt x="2576946" y="581891"/>
                  </a:lnTo>
                  <a:lnTo>
                    <a:pt x="11876" y="570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n-lt"/>
                  <a:cs typeface="+mn-cs"/>
                </a:rPr>
                <a:t>91-4-64-102</a:t>
              </a:r>
            </a:p>
            <a:p>
              <a:pPr algn="ctr" eaLnBrk="0" hangingPunct="0"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n-lt"/>
                  <a:cs typeface="+mn-cs"/>
                </a:rPr>
                <a:t>(3D: below ground)</a:t>
              </a:r>
              <a:endParaRPr lang="en-US" sz="9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pic>
          <p:nvPicPr>
            <p:cNvPr id="14351" name="Picture 8" descr="C:\Users\JTUOMAALA\AppData\Local\Microsoft\Windows\Temporary Internet Files\Content.IE5\9K1AU9D7\MC900441736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3848" y="4509120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2" descr="C:\Users\JTUOMAALA\AppData\Local\Microsoft\Windows\Temporary Internet Files\Content.IE5\MFZO1OTA\MC900150076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79712" y="4005064"/>
              <a:ext cx="576064" cy="460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4" descr="C:\Users\JTUOMAALA\AppData\Local\Microsoft\Windows\Temporary Internet Files\Content.IE5\MFZO1OTA\MC900415748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251520" y="3933056"/>
              <a:ext cx="504056" cy="5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Suorakulmio 90"/>
            <p:cNvSpPr/>
            <p:nvPr/>
          </p:nvSpPr>
          <p:spPr bwMode="auto">
            <a:xfrm>
              <a:off x="1403309" y="2492286"/>
              <a:ext cx="2952667" cy="50471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8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2" name="Suorakulmio 91"/>
            <p:cNvSpPr/>
            <p:nvPr/>
          </p:nvSpPr>
          <p:spPr>
            <a:xfrm>
              <a:off x="1331874" y="2492286"/>
              <a:ext cx="1008034" cy="4769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+mn-lt"/>
                  <a:cs typeface="+mn-cs"/>
                </a:rPr>
                <a:t>91-4-64-105</a:t>
              </a:r>
            </a:p>
            <a:p>
              <a:pPr algn="ctr" eaLnBrk="0" hangingPunct="0"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+mn-lt"/>
                  <a:cs typeface="+mn-cs"/>
                </a:rPr>
                <a:t>(3D: above ground</a:t>
              </a:r>
              <a:r>
                <a:rPr lang="en-US" sz="700" dirty="0" smtClean="0">
                  <a:solidFill>
                    <a:srgbClr val="000000"/>
                  </a:solidFill>
                  <a:latin typeface="+mn-lt"/>
                  <a:cs typeface="+mn-cs"/>
                </a:rPr>
                <a:t>)</a:t>
              </a:r>
              <a:endParaRPr lang="en-US" sz="700" dirty="0">
                <a:latin typeface="+mn-lt"/>
                <a:cs typeface="+mn-cs"/>
              </a:endParaRPr>
            </a:p>
          </p:txBody>
        </p:sp>
        <p:pic>
          <p:nvPicPr>
            <p:cNvPr id="14356" name="Picture 18" descr="C:\Users\JTUOMAALA\AppData\Local\Microsoft\Windows\Temporary Internet Files\Content.IE5\UUC4SOEL\MC900282388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95736" y="2348880"/>
              <a:ext cx="86409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18" descr="C:\Users\JTUOMAALA\AppData\Local\Microsoft\Windows\Temporary Internet Files\Content.IE5\UUC4SOEL\MC900282388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99792" y="2348880"/>
              <a:ext cx="86409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18" descr="C:\Users\JTUOMAALA\AppData\Local\Microsoft\Windows\Temporary Internet Files\Content.IE5\UUC4SOEL\MC900282388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5856" y="2348880"/>
              <a:ext cx="86409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0" descr="C:\Users\JTUOMAALA\AppData\Local\Microsoft\Windows\Temporary Internet Files\Content.IE5\X3I4M2XA\MP900433376[1]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275856" y="1128509"/>
              <a:ext cx="720080" cy="136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Suorakulmio 96"/>
            <p:cNvSpPr/>
            <p:nvPr/>
          </p:nvSpPr>
          <p:spPr>
            <a:xfrm>
              <a:off x="2195450" y="1197168"/>
              <a:ext cx="1008034" cy="523106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+mn-lt"/>
                  <a:cs typeface="+mn-cs"/>
                </a:rPr>
                <a:t>91-4-64-104</a:t>
              </a:r>
            </a:p>
            <a:p>
              <a:pPr algn="ctr" eaLnBrk="0" hangingPunct="0">
                <a:defRPr/>
              </a:pPr>
              <a:r>
                <a:rPr lang="en-US" sz="900" dirty="0" smtClean="0">
                  <a:solidFill>
                    <a:schemeClr val="bg1"/>
                  </a:solidFill>
                  <a:latin typeface="+mn-lt"/>
                  <a:cs typeface="+mn-cs"/>
                </a:rPr>
                <a:t>(3D: above ground</a:t>
              </a:r>
              <a:r>
                <a:rPr lang="en-US" sz="800" dirty="0" smtClean="0">
                  <a:solidFill>
                    <a:schemeClr val="bg1"/>
                  </a:solidFill>
                  <a:latin typeface="+mn-lt"/>
                  <a:cs typeface="+mn-cs"/>
                </a:rPr>
                <a:t>)</a:t>
              </a:r>
              <a:endParaRPr lang="en-US" sz="8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cxnSp>
          <p:nvCxnSpPr>
            <p:cNvPr id="14361" name="Suora yhdysviiva 97"/>
            <p:cNvCxnSpPr>
              <a:cxnSpLocks noChangeShapeType="1"/>
            </p:cNvCxnSpPr>
            <p:nvPr/>
          </p:nvCxnSpPr>
          <p:spPr bwMode="auto">
            <a:xfrm>
              <a:off x="2339752" y="2924944"/>
              <a:ext cx="0" cy="288032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362" name="Suora yhdysviiva 98"/>
            <p:cNvCxnSpPr>
              <a:cxnSpLocks noChangeShapeType="1"/>
            </p:cNvCxnSpPr>
            <p:nvPr/>
          </p:nvCxnSpPr>
          <p:spPr bwMode="auto">
            <a:xfrm>
              <a:off x="3203848" y="2924944"/>
              <a:ext cx="0" cy="288032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363" name="Suora yhdysviiva 99"/>
            <p:cNvCxnSpPr>
              <a:cxnSpLocks noChangeShapeType="1"/>
            </p:cNvCxnSpPr>
            <p:nvPr/>
          </p:nvCxnSpPr>
          <p:spPr bwMode="auto">
            <a:xfrm>
              <a:off x="3995936" y="2924944"/>
              <a:ext cx="0" cy="288032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4364" name="Suora yhdysviiva 100"/>
            <p:cNvCxnSpPr>
              <a:cxnSpLocks noChangeShapeType="1"/>
            </p:cNvCxnSpPr>
            <p:nvPr/>
          </p:nvCxnSpPr>
          <p:spPr bwMode="auto">
            <a:xfrm>
              <a:off x="1403648" y="2924944"/>
              <a:ext cx="0" cy="288032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</p:cxnSp>
        <p:pic>
          <p:nvPicPr>
            <p:cNvPr id="14365" name="Picture 24" descr="C:\Users\JTUOMAALA\AppData\Local\Microsoft\Windows\Temporary Internet Files\Content.IE5\X3I4M2XA\MC900290385[1]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9512" y="5085184"/>
              <a:ext cx="74966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Suorakulmio 102"/>
            <p:cNvSpPr>
              <a:spLocks noChangeArrowheads="1"/>
            </p:cNvSpPr>
            <p:nvPr/>
          </p:nvSpPr>
          <p:spPr bwMode="auto">
            <a:xfrm>
              <a:off x="-36512" y="4725144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800" dirty="0" smtClean="0">
                  <a:solidFill>
                    <a:srgbClr val="000000"/>
                  </a:solidFill>
                </a:rPr>
                <a:t>91-4-64-103</a:t>
              </a:r>
            </a:p>
            <a:p>
              <a:pPr algn="ctr" eaLnBrk="0" hangingPunct="0"/>
              <a:r>
                <a:rPr lang="en-US" sz="800" dirty="0" smtClean="0">
                  <a:solidFill>
                    <a:srgbClr val="000000"/>
                  </a:solidFill>
                </a:rPr>
                <a:t>(3D: below ground)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uva 16" descr="karttapohja_071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950" y="1017588"/>
            <a:ext cx="59309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uorakulmio 22"/>
          <p:cNvSpPr/>
          <p:nvPr/>
        </p:nvSpPr>
        <p:spPr bwMode="auto">
          <a:xfrm>
            <a:off x="6588125" y="1484312"/>
            <a:ext cx="2016125" cy="447675"/>
          </a:xfrm>
          <a:prstGeom prst="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n-US" sz="1000" dirty="0">
              <a:ln w="28575">
                <a:solidFill>
                  <a:schemeClr val="tx1"/>
                </a:solidFill>
              </a:ln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20" name="Puolivapaa piirto 19"/>
          <p:cNvSpPr/>
          <p:nvPr/>
        </p:nvSpPr>
        <p:spPr bwMode="auto">
          <a:xfrm>
            <a:off x="2838450" y="2801938"/>
            <a:ext cx="2647950" cy="2790825"/>
          </a:xfrm>
          <a:custGeom>
            <a:avLst/>
            <a:gdLst>
              <a:gd name="connsiteX0" fmla="*/ 0 w 2648197"/>
              <a:gd name="connsiteY0" fmla="*/ 2636322 h 2790701"/>
              <a:gd name="connsiteX1" fmla="*/ 1353787 w 2648197"/>
              <a:gd name="connsiteY1" fmla="*/ 1662545 h 2790701"/>
              <a:gd name="connsiteX2" fmla="*/ 1484415 w 2648197"/>
              <a:gd name="connsiteY2" fmla="*/ 1104405 h 2790701"/>
              <a:gd name="connsiteX3" fmla="*/ 1389413 w 2648197"/>
              <a:gd name="connsiteY3" fmla="*/ 676893 h 2790701"/>
              <a:gd name="connsiteX4" fmla="*/ 1270659 w 2648197"/>
              <a:gd name="connsiteY4" fmla="*/ 486888 h 2790701"/>
              <a:gd name="connsiteX5" fmla="*/ 2018805 w 2648197"/>
              <a:gd name="connsiteY5" fmla="*/ 0 h 2790701"/>
              <a:gd name="connsiteX6" fmla="*/ 2648197 w 2648197"/>
              <a:gd name="connsiteY6" fmla="*/ 1009402 h 2790701"/>
              <a:gd name="connsiteX7" fmla="*/ 47501 w 2648197"/>
              <a:gd name="connsiteY7" fmla="*/ 2790701 h 2790701"/>
              <a:gd name="connsiteX8" fmla="*/ 0 w 2648197"/>
              <a:gd name="connsiteY8" fmla="*/ 2636322 h 279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197" h="2790701">
                <a:moveTo>
                  <a:pt x="0" y="2636322"/>
                </a:moveTo>
                <a:lnTo>
                  <a:pt x="1353787" y="1662545"/>
                </a:lnTo>
                <a:lnTo>
                  <a:pt x="1484415" y="1104405"/>
                </a:lnTo>
                <a:lnTo>
                  <a:pt x="1389413" y="676893"/>
                </a:lnTo>
                <a:lnTo>
                  <a:pt x="1270659" y="486888"/>
                </a:lnTo>
                <a:lnTo>
                  <a:pt x="2018805" y="0"/>
                </a:lnTo>
                <a:lnTo>
                  <a:pt x="2648197" y="1009402"/>
                </a:lnTo>
                <a:lnTo>
                  <a:pt x="47501" y="2790701"/>
                </a:lnTo>
                <a:lnTo>
                  <a:pt x="0" y="26363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3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i-FI">
              <a:ln w="28575"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19" name="Puolivapaa piirto 18"/>
          <p:cNvSpPr/>
          <p:nvPr/>
        </p:nvSpPr>
        <p:spPr bwMode="auto">
          <a:xfrm>
            <a:off x="2547938" y="3332163"/>
            <a:ext cx="2671762" cy="2257425"/>
          </a:xfrm>
          <a:custGeom>
            <a:avLst/>
            <a:gdLst>
              <a:gd name="connsiteX0" fmla="*/ 0 w 2671948"/>
              <a:gd name="connsiteY0" fmla="*/ 1721922 h 2256312"/>
              <a:gd name="connsiteX1" fmla="*/ 1448789 w 2671948"/>
              <a:gd name="connsiteY1" fmla="*/ 831273 h 2256312"/>
              <a:gd name="connsiteX2" fmla="*/ 1448789 w 2671948"/>
              <a:gd name="connsiteY2" fmla="*/ 403761 h 2256312"/>
              <a:gd name="connsiteX3" fmla="*/ 2268187 w 2671948"/>
              <a:gd name="connsiteY3" fmla="*/ 0 h 2256312"/>
              <a:gd name="connsiteX4" fmla="*/ 2671948 w 2671948"/>
              <a:gd name="connsiteY4" fmla="*/ 665018 h 2256312"/>
              <a:gd name="connsiteX5" fmla="*/ 356260 w 2671948"/>
              <a:gd name="connsiteY5" fmla="*/ 2256312 h 2256312"/>
              <a:gd name="connsiteX6" fmla="*/ 0 w 2671948"/>
              <a:gd name="connsiteY6" fmla="*/ 1721922 h 225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948" h="2256312">
                <a:moveTo>
                  <a:pt x="0" y="1721922"/>
                </a:moveTo>
                <a:lnTo>
                  <a:pt x="1448789" y="831273"/>
                </a:lnTo>
                <a:lnTo>
                  <a:pt x="1448789" y="403761"/>
                </a:lnTo>
                <a:lnTo>
                  <a:pt x="2268187" y="0"/>
                </a:lnTo>
                <a:lnTo>
                  <a:pt x="2671948" y="665018"/>
                </a:lnTo>
                <a:lnTo>
                  <a:pt x="356260" y="2256312"/>
                </a:lnTo>
                <a:lnTo>
                  <a:pt x="0" y="17219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3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i-FI">
              <a:ln w="28575"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22" name="Suorakulmio 21"/>
          <p:cNvSpPr/>
          <p:nvPr/>
        </p:nvSpPr>
        <p:spPr bwMode="auto">
          <a:xfrm rot="14268818">
            <a:off x="4664075" y="3149600"/>
            <a:ext cx="885825" cy="720725"/>
          </a:xfrm>
          <a:prstGeom prst="rect">
            <a:avLst/>
          </a:prstGeom>
          <a:solidFill>
            <a:schemeClr val="bg1">
              <a:lumMod val="20000"/>
              <a:lumOff val="80000"/>
              <a:alpha val="43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i-FI">
              <a:ln w="28575"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34" name="Puolivapaa piirto 33"/>
          <p:cNvSpPr/>
          <p:nvPr/>
        </p:nvSpPr>
        <p:spPr bwMode="auto">
          <a:xfrm>
            <a:off x="3492500" y="2509838"/>
            <a:ext cx="2813050" cy="2105025"/>
          </a:xfrm>
          <a:custGeom>
            <a:avLst/>
            <a:gdLst>
              <a:gd name="connsiteX0" fmla="*/ 2636874 w 2764465"/>
              <a:gd name="connsiteY0" fmla="*/ 0 h 2105246"/>
              <a:gd name="connsiteX1" fmla="*/ 850605 w 2764465"/>
              <a:gd name="connsiteY1" fmla="*/ 1244009 h 2105246"/>
              <a:gd name="connsiteX2" fmla="*/ 691116 w 2764465"/>
              <a:gd name="connsiteY2" fmla="*/ 1052623 h 2105246"/>
              <a:gd name="connsiteX3" fmla="*/ 0 w 2764465"/>
              <a:gd name="connsiteY3" fmla="*/ 1499190 h 2105246"/>
              <a:gd name="connsiteX4" fmla="*/ 382772 w 2764465"/>
              <a:gd name="connsiteY4" fmla="*/ 2105246 h 2105246"/>
              <a:gd name="connsiteX5" fmla="*/ 1105786 w 2764465"/>
              <a:gd name="connsiteY5" fmla="*/ 1637414 h 2105246"/>
              <a:gd name="connsiteX6" fmla="*/ 999460 w 2764465"/>
              <a:gd name="connsiteY6" fmla="*/ 1446028 h 2105246"/>
              <a:gd name="connsiteX7" fmla="*/ 2764465 w 2764465"/>
              <a:gd name="connsiteY7" fmla="*/ 191386 h 2105246"/>
              <a:gd name="connsiteX8" fmla="*/ 2636874 w 2764465"/>
              <a:gd name="connsiteY8" fmla="*/ 0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4465" h="2105246">
                <a:moveTo>
                  <a:pt x="2636874" y="0"/>
                </a:moveTo>
                <a:lnTo>
                  <a:pt x="850605" y="1244009"/>
                </a:lnTo>
                <a:lnTo>
                  <a:pt x="691116" y="1052623"/>
                </a:lnTo>
                <a:lnTo>
                  <a:pt x="0" y="1499190"/>
                </a:lnTo>
                <a:lnTo>
                  <a:pt x="382772" y="2105246"/>
                </a:lnTo>
                <a:lnTo>
                  <a:pt x="1105786" y="1637414"/>
                </a:lnTo>
                <a:lnTo>
                  <a:pt x="999460" y="1446028"/>
                </a:lnTo>
                <a:lnTo>
                  <a:pt x="2764465" y="191386"/>
                </a:lnTo>
                <a:lnTo>
                  <a:pt x="2636874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  <a:alpha val="43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i-FI">
              <a:ln w="28575"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36" name="Tekstikehys 35"/>
          <p:cNvSpPr txBox="1"/>
          <p:nvPr/>
        </p:nvSpPr>
        <p:spPr>
          <a:xfrm>
            <a:off x="4427538" y="2997200"/>
            <a:ext cx="544512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sz="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4-64-101</a:t>
            </a:r>
          </a:p>
        </p:txBody>
      </p:sp>
      <p:sp>
        <p:nvSpPr>
          <p:cNvPr id="37" name="Tekstikehys 36"/>
          <p:cNvSpPr txBox="1"/>
          <p:nvPr/>
        </p:nvSpPr>
        <p:spPr>
          <a:xfrm>
            <a:off x="2627313" y="4941888"/>
            <a:ext cx="544512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sz="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4-64-102</a:t>
            </a:r>
          </a:p>
        </p:txBody>
      </p:sp>
      <p:sp>
        <p:nvSpPr>
          <p:cNvPr id="39" name="Tekstikehys 38"/>
          <p:cNvSpPr txBox="1"/>
          <p:nvPr/>
        </p:nvSpPr>
        <p:spPr>
          <a:xfrm>
            <a:off x="5003800" y="3644900"/>
            <a:ext cx="544513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sz="7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4-64-104</a:t>
            </a:r>
          </a:p>
        </p:txBody>
      </p:sp>
      <p:sp>
        <p:nvSpPr>
          <p:cNvPr id="40" name="Tekstikehys 39"/>
          <p:cNvSpPr txBox="1"/>
          <p:nvPr/>
        </p:nvSpPr>
        <p:spPr>
          <a:xfrm>
            <a:off x="3708400" y="4076700"/>
            <a:ext cx="542925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sz="7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4-64-105</a:t>
            </a:r>
          </a:p>
        </p:txBody>
      </p:sp>
      <p:sp>
        <p:nvSpPr>
          <p:cNvPr id="43" name="Otsikko 1"/>
          <p:cNvSpPr txBox="1">
            <a:spLocks/>
          </p:cNvSpPr>
          <p:nvPr/>
        </p:nvSpPr>
        <p:spPr>
          <a:xfrm>
            <a:off x="900113" y="476250"/>
            <a:ext cx="73914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b="1" kern="0" dirty="0" smtClean="0">
                <a:latin typeface="+mj-lt"/>
                <a:ea typeface="+mj-ea"/>
                <a:cs typeface="+mj-cs"/>
              </a:rPr>
              <a:t>Properties Projected on Map</a:t>
            </a:r>
            <a:endParaRPr lang="en-US" sz="3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Suorakulmio 23"/>
          <p:cNvSpPr/>
          <p:nvPr/>
        </p:nvSpPr>
        <p:spPr bwMode="auto">
          <a:xfrm>
            <a:off x="6588125" y="1989138"/>
            <a:ext cx="2016125" cy="431750"/>
          </a:xfrm>
          <a:prstGeom prst="rect">
            <a:avLst/>
          </a:prstGeom>
          <a:solidFill>
            <a:schemeClr val="bg1">
              <a:lumMod val="20000"/>
              <a:lumOff val="80000"/>
              <a:alpha val="43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n-US" dirty="0">
              <a:ln w="28575"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25" name="Tekstikehys 24"/>
          <p:cNvSpPr txBox="1"/>
          <p:nvPr/>
        </p:nvSpPr>
        <p:spPr>
          <a:xfrm>
            <a:off x="6659563" y="1557338"/>
            <a:ext cx="194468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Below ground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Tekstikehys 25"/>
          <p:cNvSpPr txBox="1"/>
          <p:nvPr/>
        </p:nvSpPr>
        <p:spPr>
          <a:xfrm>
            <a:off x="6659760" y="2060575"/>
            <a:ext cx="194468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Above ground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Puolivapaa piirto 29"/>
          <p:cNvSpPr/>
          <p:nvPr/>
        </p:nvSpPr>
        <p:spPr bwMode="auto">
          <a:xfrm>
            <a:off x="1293813" y="1793875"/>
            <a:ext cx="3016250" cy="5081588"/>
          </a:xfrm>
          <a:custGeom>
            <a:avLst/>
            <a:gdLst>
              <a:gd name="connsiteX0" fmla="*/ 35626 w 3016333"/>
              <a:gd name="connsiteY0" fmla="*/ 902525 h 5082639"/>
              <a:gd name="connsiteX1" fmla="*/ 2505694 w 3016333"/>
              <a:gd name="connsiteY1" fmla="*/ 5082639 h 5082639"/>
              <a:gd name="connsiteX2" fmla="*/ 3016333 w 3016333"/>
              <a:gd name="connsiteY2" fmla="*/ 5070764 h 5082639"/>
              <a:gd name="connsiteX3" fmla="*/ 0 w 3016333"/>
              <a:gd name="connsiteY3" fmla="*/ 0 h 5082639"/>
              <a:gd name="connsiteX4" fmla="*/ 35626 w 3016333"/>
              <a:gd name="connsiteY4" fmla="*/ 902525 h 50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333" h="5082639">
                <a:moveTo>
                  <a:pt x="35626" y="902525"/>
                </a:moveTo>
                <a:lnTo>
                  <a:pt x="2505694" y="5082639"/>
                </a:lnTo>
                <a:lnTo>
                  <a:pt x="3016333" y="5070764"/>
                </a:lnTo>
                <a:lnTo>
                  <a:pt x="0" y="0"/>
                </a:lnTo>
                <a:lnTo>
                  <a:pt x="35626" y="9025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3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i-FI" sz="1000">
              <a:ln w="28575">
                <a:solidFill>
                  <a:schemeClr val="tx1"/>
                </a:solidFill>
              </a:ln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1" name="Tekstikehys 30"/>
          <p:cNvSpPr txBox="1"/>
          <p:nvPr/>
        </p:nvSpPr>
        <p:spPr>
          <a:xfrm>
            <a:off x="1476375" y="2852738"/>
            <a:ext cx="542925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sz="700" dirty="0">
                <a:solidFill>
                  <a:srgbClr val="C00000"/>
                </a:solidFill>
                <a:latin typeface="+mn-lt"/>
                <a:cs typeface="+mn-cs"/>
              </a:rPr>
              <a:t>4-64-103</a:t>
            </a:r>
          </a:p>
        </p:txBody>
      </p:sp>
      <p:sp>
        <p:nvSpPr>
          <p:cNvPr id="18" name="Suorakulmio 17"/>
          <p:cNvSpPr/>
          <p:nvPr/>
        </p:nvSpPr>
        <p:spPr bwMode="auto">
          <a:xfrm>
            <a:off x="6598784" y="2492325"/>
            <a:ext cx="2016125" cy="447675"/>
          </a:xfrm>
          <a:prstGeom prst="rect">
            <a:avLst/>
          </a:prstGeom>
          <a:solidFill>
            <a:schemeClr val="bg1">
              <a:alpha val="43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n-US" sz="1000" dirty="0">
              <a:ln w="28575">
                <a:solidFill>
                  <a:schemeClr val="tx1"/>
                </a:solidFill>
              </a:ln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21" name="Tekstikehys 24"/>
          <p:cNvSpPr txBox="1"/>
          <p:nvPr/>
        </p:nvSpPr>
        <p:spPr>
          <a:xfrm>
            <a:off x="6623843" y="2554719"/>
            <a:ext cx="194468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00" dirty="0" smtClean="0">
                <a:latin typeface="+mn-lt"/>
                <a:cs typeface="+mn-cs"/>
              </a:rPr>
              <a:t>On the ground</a:t>
            </a:r>
            <a:endParaRPr lang="en-US" sz="9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4624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Process*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0113" y="1124744"/>
            <a:ext cx="7344296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Project plan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City plan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Height of land use in meters or levels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Plot division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Defines the new (3D) planned properties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Dimensions 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Realization agreement at this stage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Access in the agreement at the least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Subdivision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Right of access based on realization agreement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Building permit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Comprises all necessary conditions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Use rights mainly through a separate decision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Realization of project</a:t>
            </a:r>
          </a:p>
        </p:txBody>
      </p:sp>
      <p:sp>
        <p:nvSpPr>
          <p:cNvPr id="2" name="Kaarinuoli oikealle 1"/>
          <p:cNvSpPr/>
          <p:nvPr/>
        </p:nvSpPr>
        <p:spPr bwMode="auto">
          <a:xfrm>
            <a:off x="683568" y="1196752"/>
            <a:ext cx="144016" cy="43204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Kaarinuoli vasemmalle 3"/>
          <p:cNvSpPr/>
          <p:nvPr/>
        </p:nvSpPr>
        <p:spPr bwMode="auto">
          <a:xfrm flipV="1">
            <a:off x="3203848" y="1211478"/>
            <a:ext cx="144016" cy="417322"/>
          </a:xfrm>
          <a:prstGeom prst="curvedLeftArrow">
            <a:avLst>
              <a:gd name="adj1" fmla="val 25000"/>
              <a:gd name="adj2" fmla="val 50000"/>
              <a:gd name="adj3" fmla="val 3709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48" y="1211479"/>
            <a:ext cx="1813388" cy="192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6720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Project’s Proposals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0112" y="1287760"/>
            <a:ext cx="6048152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Traditional 2D properties cover whole country independent of new 3D properties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3D properties can only be formed in city planned areas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Avoid speculative property formation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Number of 3D property layers not limited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Buildings and their parts can be formed into 3D properties according to city plan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In Cadaster about each unit e.g.: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3D feature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Properties above and below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Max and min height level (exact dimensions in the surveying documents)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Projection on the index map</a:t>
            </a:r>
            <a:endParaRPr lang="en-US" sz="2000" b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20" y="1287761"/>
            <a:ext cx="2185642" cy="19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6720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Situation today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0111" y="1287760"/>
            <a:ext cx="6002114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Project report to MAF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January 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14, 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2015</a:t>
            </a:r>
            <a:endParaRPr lang="en-US" sz="2000" b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</a:rPr>
              <a:t>Goal 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</a:rPr>
              <a:t>to reach readiness for roll-out by the end of 2016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MAF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Responsible for necessary legislative preparation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NLS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Two projects (implementation, realization)</a:t>
            </a:r>
          </a:p>
          <a:p>
            <a:pPr marL="1181100" lvl="3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Representatives from municipalities and their association </a:t>
            </a:r>
          </a:p>
          <a:p>
            <a:pPr marL="1181100" lvl="3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IT system changes  </a:t>
            </a:r>
          </a:p>
          <a:p>
            <a:pPr marL="1181100" lvl="3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Cooperation with municipalities, necessary training etc.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25" y="1310153"/>
            <a:ext cx="2091252" cy="12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0113" y="1412875"/>
            <a:ext cx="554355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latin typeface="+mn-lt"/>
                <a:cs typeface="+mn-cs"/>
              </a:rPr>
              <a:t>Challenges in specification</a:t>
            </a:r>
          </a:p>
          <a:p>
            <a:pPr marL="723900" lvl="3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latin typeface="+mn-lt"/>
                <a:cs typeface="+mn-cs"/>
              </a:rPr>
              <a:t>World above ground i.e. buildings</a:t>
            </a:r>
          </a:p>
          <a:p>
            <a:pPr marL="723900" lvl="3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latin typeface="+mn-lt"/>
                <a:cs typeface="+mn-cs"/>
              </a:rPr>
              <a:t>Content of city plans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latin typeface="+mn-lt"/>
                <a:cs typeface="+mn-cs"/>
              </a:rPr>
              <a:t>Updating of the municipal IT systems </a:t>
            </a:r>
          </a:p>
          <a:p>
            <a:pPr marL="723900" lvl="3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000" b="0" dirty="0" smtClean="0">
                <a:latin typeface="+mn-lt"/>
                <a:cs typeface="+mn-cs"/>
              </a:rPr>
              <a:t>funding </a:t>
            </a:r>
            <a:r>
              <a:rPr lang="en-US" sz="2000" b="0" dirty="0">
                <a:latin typeface="+mn-lt"/>
                <a:cs typeface="+mn-cs"/>
              </a:rPr>
              <a:t>model in particular requires discussion</a:t>
            </a:r>
          </a:p>
          <a:p>
            <a:pPr marL="0" lvl="1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tabLst>
                <a:tab pos="2066925" algn="l"/>
              </a:tabLst>
              <a:defRPr/>
            </a:pPr>
            <a:r>
              <a:rPr lang="en-US" sz="2400" b="0" dirty="0" smtClean="0">
                <a:latin typeface="+mn-lt"/>
                <a:cs typeface="+mn-cs"/>
                <a:sym typeface="Wingdings" panose="05000000000000000000" pitchFamily="2" charset="2"/>
              </a:rPr>
              <a:t> Cooperation between municipalities, construction project stakeholders and the NLS important</a:t>
            </a:r>
            <a:endParaRPr lang="en-US" sz="2400" b="0" dirty="0">
              <a:latin typeface="+mn-lt"/>
              <a:cs typeface="+mn-cs"/>
            </a:endParaRPr>
          </a:p>
        </p:txBody>
      </p:sp>
      <p:pic>
        <p:nvPicPr>
          <p:cNvPr id="11268" name="Picture 2" descr="http://www.classzone.com/webquest/images/conclusion_ACu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1484784"/>
            <a:ext cx="219177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879152" y="341784"/>
            <a:ext cx="80133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Contents</a:t>
            </a:r>
          </a:p>
        </p:txBody>
      </p:sp>
      <p:sp>
        <p:nvSpPr>
          <p:cNvPr id="11267" name="Tekstikehys 3"/>
          <p:cNvSpPr txBox="1">
            <a:spLocks noChangeArrowheads="1"/>
          </p:cNvSpPr>
          <p:nvPr/>
        </p:nvSpPr>
        <p:spPr bwMode="auto">
          <a:xfrm>
            <a:off x="807342" y="1772816"/>
            <a:ext cx="662463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3200" b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3D Properties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Background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Assignment from MAF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Main issues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</a:t>
            </a:r>
          </a:p>
          <a:p>
            <a:pPr marL="266700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Digital Customer </a:t>
            </a:r>
            <a:r>
              <a:rPr lang="en-US" sz="32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Processes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Current and planned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services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Planned functionalities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Possibilities and challenges</a:t>
            </a:r>
            <a:endParaRPr lang="en-US" sz="2400" b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2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orakulmio 4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4" name="Suorakulmio 3"/>
          <p:cNvSpPr/>
          <p:nvPr/>
        </p:nvSpPr>
        <p:spPr>
          <a:xfrm>
            <a:off x="6443663" y="1454150"/>
            <a:ext cx="22320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>
                <a:solidFill>
                  <a:schemeClr val="tx1"/>
                </a:solidFill>
              </a:rPr>
              <a:t>Information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delivery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”One-</a:t>
            </a:r>
            <a:r>
              <a:rPr lang="fi-FI" dirty="0" err="1">
                <a:solidFill>
                  <a:schemeClr val="tx1"/>
                </a:solidFill>
              </a:rPr>
              <a:t>way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service</a:t>
            </a:r>
            <a:r>
              <a:rPr lang="fi-FI" dirty="0">
                <a:solidFill>
                  <a:schemeClr val="tx1"/>
                </a:solidFill>
              </a:rPr>
              <a:t>”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582613" y="1450975"/>
            <a:ext cx="22320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solidFill>
                  <a:schemeClr val="tx1"/>
                </a:solidFill>
              </a:rPr>
              <a:t>Personal </a:t>
            </a:r>
            <a:r>
              <a:rPr lang="fi-FI" dirty="0">
                <a:solidFill>
                  <a:schemeClr val="tx1"/>
                </a:solidFill>
              </a:rPr>
              <a:t>”</a:t>
            </a:r>
            <a:r>
              <a:rPr lang="fi-FI" dirty="0" err="1">
                <a:solidFill>
                  <a:schemeClr val="tx1"/>
                </a:solidFill>
              </a:rPr>
              <a:t>Deskservice</a:t>
            </a:r>
            <a:r>
              <a:rPr lang="fi-FI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455988" y="1450975"/>
            <a:ext cx="22320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solidFill>
                  <a:schemeClr val="tx1"/>
                </a:solidFill>
              </a:rPr>
              <a:t>Interactive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”</a:t>
            </a:r>
            <a:r>
              <a:rPr lang="fi-FI" dirty="0" err="1">
                <a:solidFill>
                  <a:schemeClr val="tx1"/>
                </a:solidFill>
              </a:rPr>
              <a:t>Self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service</a:t>
            </a:r>
            <a:r>
              <a:rPr lang="fi-FI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7670800" y="5403850"/>
            <a:ext cx="1403350" cy="317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>
                <a:solidFill>
                  <a:schemeClr val="tx1"/>
                </a:solidFill>
              </a:rPr>
              <a:t>WMS / WMTS / WFS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2987675" y="115888"/>
            <a:ext cx="3097213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solidFill>
                  <a:schemeClr val="tx1"/>
                </a:solidFill>
              </a:rPr>
              <a:t>NLS </a:t>
            </a:r>
            <a:r>
              <a:rPr lang="fi-FI" sz="2000" dirty="0" err="1">
                <a:solidFill>
                  <a:schemeClr val="tx1"/>
                </a:solidFill>
              </a:rPr>
              <a:t>current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customer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services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5634038" y="3508375"/>
            <a:ext cx="1728787" cy="865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/>
              <a:t>Web-</a:t>
            </a:r>
            <a:r>
              <a:rPr lang="fi-FI" sz="1400" dirty="0" err="1"/>
              <a:t>pages</a:t>
            </a:r>
            <a:r>
              <a:rPr lang="fi-FI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/>
              <a:t>&amp; </a:t>
            </a:r>
            <a:r>
              <a:rPr lang="fi-FI" sz="1400" dirty="0" err="1"/>
              <a:t>Social</a:t>
            </a:r>
            <a:r>
              <a:rPr lang="fi-FI" sz="1400" dirty="0"/>
              <a:t> Media</a:t>
            </a:r>
          </a:p>
        </p:txBody>
      </p:sp>
      <p:cxnSp>
        <p:nvCxnSpPr>
          <p:cNvPr id="19" name="Kulmayhdysviiva 18"/>
          <p:cNvCxnSpPr>
            <a:stCxn id="4" idx="2"/>
          </p:cNvCxnSpPr>
          <p:nvPr/>
        </p:nvCxnSpPr>
        <p:spPr>
          <a:xfrm rot="5400000">
            <a:off x="6239669" y="1493044"/>
            <a:ext cx="566737" cy="20732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ulmayhdysviiva 20"/>
          <p:cNvCxnSpPr>
            <a:stCxn id="12" idx="2"/>
            <a:endCxn id="4" idx="0"/>
          </p:cNvCxnSpPr>
          <p:nvPr/>
        </p:nvCxnSpPr>
        <p:spPr>
          <a:xfrm rot="16200000" flipH="1">
            <a:off x="5846763" y="-258762"/>
            <a:ext cx="401637" cy="30241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ulmayhdysviiva 22"/>
          <p:cNvCxnSpPr>
            <a:stCxn id="12" idx="2"/>
            <a:endCxn id="6" idx="0"/>
          </p:cNvCxnSpPr>
          <p:nvPr/>
        </p:nvCxnSpPr>
        <p:spPr>
          <a:xfrm rot="5400000">
            <a:off x="2917826" y="-166688"/>
            <a:ext cx="398462" cy="283686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uoto 28"/>
          <p:cNvCxnSpPr>
            <a:endCxn id="14" idx="1"/>
          </p:cNvCxnSpPr>
          <p:nvPr/>
        </p:nvCxnSpPr>
        <p:spPr>
          <a:xfrm rot="16200000" flipH="1">
            <a:off x="5234782" y="3542506"/>
            <a:ext cx="673100" cy="1254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orakulmio 50"/>
          <p:cNvSpPr/>
          <p:nvPr/>
        </p:nvSpPr>
        <p:spPr>
          <a:xfrm>
            <a:off x="5616575" y="5588000"/>
            <a:ext cx="1728788" cy="863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/>
              <a:t>Content services</a:t>
            </a:r>
            <a:endParaRPr lang="fi-FI" sz="1100" dirty="0"/>
          </a:p>
        </p:txBody>
      </p:sp>
      <p:cxnSp>
        <p:nvCxnSpPr>
          <p:cNvPr id="54" name="Muoto 53"/>
          <p:cNvCxnSpPr>
            <a:endCxn id="51" idx="1"/>
          </p:cNvCxnSpPr>
          <p:nvPr/>
        </p:nvCxnSpPr>
        <p:spPr>
          <a:xfrm rot="16200000" flipH="1">
            <a:off x="3953669" y="4356894"/>
            <a:ext cx="3216275" cy="1095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Suorakulmio 126"/>
          <p:cNvSpPr/>
          <p:nvPr/>
        </p:nvSpPr>
        <p:spPr>
          <a:xfrm>
            <a:off x="7667625" y="5924550"/>
            <a:ext cx="1223963" cy="287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Open data</a:t>
            </a:r>
          </a:p>
        </p:txBody>
      </p:sp>
      <p:sp>
        <p:nvSpPr>
          <p:cNvPr id="130" name="Suorakulmio 129"/>
          <p:cNvSpPr/>
          <p:nvPr/>
        </p:nvSpPr>
        <p:spPr>
          <a:xfrm>
            <a:off x="3851275" y="4005263"/>
            <a:ext cx="1441450" cy="874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/>
                </a:solidFill>
              </a:rPr>
              <a:t>Property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 err="1">
                <a:solidFill>
                  <a:schemeClr val="tx1"/>
                </a:solidFill>
              </a:rPr>
              <a:t>Transaction</a:t>
            </a:r>
            <a:endParaRPr lang="fi-FI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67" name="Suorakulmio 166"/>
          <p:cNvSpPr/>
          <p:nvPr/>
        </p:nvSpPr>
        <p:spPr>
          <a:xfrm>
            <a:off x="7669213" y="6407150"/>
            <a:ext cx="1277937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Data </a:t>
            </a:r>
            <a:r>
              <a:rPr lang="fi-FI" sz="1200" dirty="0" err="1">
                <a:solidFill>
                  <a:schemeClr val="tx1"/>
                </a:solidFill>
              </a:rPr>
              <a:t>by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order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75" name="Suorakulmio 174"/>
          <p:cNvSpPr/>
          <p:nvPr/>
        </p:nvSpPr>
        <p:spPr>
          <a:xfrm>
            <a:off x="7669213" y="4879975"/>
            <a:ext cx="1404937" cy="3603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>
                <a:solidFill>
                  <a:schemeClr val="tx1"/>
                </a:solidFill>
              </a:rPr>
              <a:t>Map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interfaces</a:t>
            </a:r>
            <a:endParaRPr lang="fi-FI" sz="1200" dirty="0">
              <a:solidFill>
                <a:schemeClr val="tx1"/>
              </a:solidFill>
            </a:endParaRPr>
          </a:p>
        </p:txBody>
      </p:sp>
      <p:cxnSp>
        <p:nvCxnSpPr>
          <p:cNvPr id="180" name="Kulmayhdysviiva 179"/>
          <p:cNvCxnSpPr>
            <a:stCxn id="51" idx="3"/>
            <a:endCxn id="167" idx="1"/>
          </p:cNvCxnSpPr>
          <p:nvPr/>
        </p:nvCxnSpPr>
        <p:spPr>
          <a:xfrm>
            <a:off x="7345363" y="6019800"/>
            <a:ext cx="323850" cy="5397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Kulmayhdysviiva 181"/>
          <p:cNvCxnSpPr>
            <a:stCxn id="51" idx="3"/>
            <a:endCxn id="127" idx="1"/>
          </p:cNvCxnSpPr>
          <p:nvPr/>
        </p:nvCxnSpPr>
        <p:spPr>
          <a:xfrm>
            <a:off x="7345363" y="6019800"/>
            <a:ext cx="322262" cy="492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Kulmayhdysviiva 183"/>
          <p:cNvCxnSpPr>
            <a:stCxn id="51" idx="3"/>
            <a:endCxn id="11" idx="1"/>
          </p:cNvCxnSpPr>
          <p:nvPr/>
        </p:nvCxnSpPr>
        <p:spPr>
          <a:xfrm flipV="1">
            <a:off x="7345363" y="5562600"/>
            <a:ext cx="325437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Kulmayhdysviiva 185"/>
          <p:cNvCxnSpPr>
            <a:stCxn id="51" idx="3"/>
            <a:endCxn id="175" idx="1"/>
          </p:cNvCxnSpPr>
          <p:nvPr/>
        </p:nvCxnSpPr>
        <p:spPr>
          <a:xfrm flipV="1">
            <a:off x="7345363" y="5059363"/>
            <a:ext cx="323850" cy="9604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uorakulmio 69"/>
          <p:cNvSpPr/>
          <p:nvPr/>
        </p:nvSpPr>
        <p:spPr>
          <a:xfrm>
            <a:off x="7723188" y="2921000"/>
            <a:ext cx="1223962" cy="3603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>
                <a:solidFill>
                  <a:schemeClr val="tx1"/>
                </a:solidFill>
              </a:rPr>
              <a:t>NLS Web pages</a:t>
            </a:r>
          </a:p>
        </p:txBody>
      </p:sp>
      <p:sp>
        <p:nvSpPr>
          <p:cNvPr id="71" name="Suorakulmio 70"/>
          <p:cNvSpPr/>
          <p:nvPr/>
        </p:nvSpPr>
        <p:spPr>
          <a:xfrm>
            <a:off x="7723188" y="4129088"/>
            <a:ext cx="1368425" cy="64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>
                <a:solidFill>
                  <a:schemeClr val="tx1"/>
                </a:solidFill>
              </a:rPr>
              <a:t>Discovery service: GIS metadata Catalogue</a:t>
            </a:r>
          </a:p>
        </p:txBody>
      </p:sp>
      <p:cxnSp>
        <p:nvCxnSpPr>
          <p:cNvPr id="72" name="Kulmayhdysviiva 71"/>
          <p:cNvCxnSpPr>
            <a:stCxn id="14" idx="3"/>
            <a:endCxn id="70" idx="1"/>
          </p:cNvCxnSpPr>
          <p:nvPr/>
        </p:nvCxnSpPr>
        <p:spPr>
          <a:xfrm flipV="1">
            <a:off x="7362825" y="3100388"/>
            <a:ext cx="360363" cy="8413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orakulmio 60"/>
          <p:cNvSpPr>
            <a:spLocks noChangeArrowheads="1"/>
          </p:cNvSpPr>
          <p:nvPr/>
        </p:nvSpPr>
        <p:spPr bwMode="auto">
          <a:xfrm>
            <a:off x="584200" y="3976688"/>
            <a:ext cx="2232025" cy="79216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1600">
                <a:solidFill>
                  <a:schemeClr val="bg1"/>
                </a:solidFill>
              </a:rPr>
              <a:t>Local service points</a:t>
            </a:r>
          </a:p>
          <a:p>
            <a:pPr eaLnBrk="1" hangingPunct="1"/>
            <a:r>
              <a:rPr lang="fi-FI" altLang="fi-FI" sz="1600">
                <a:solidFill>
                  <a:schemeClr val="bg1"/>
                </a:solidFill>
              </a:rPr>
              <a:t>Call center</a:t>
            </a:r>
          </a:p>
        </p:txBody>
      </p:sp>
      <p:cxnSp>
        <p:nvCxnSpPr>
          <p:cNvPr id="11291" name="Suora yhdysviiva 270"/>
          <p:cNvCxnSpPr>
            <a:cxnSpLocks noChangeShapeType="1"/>
            <a:endCxn id="130" idx="0"/>
          </p:cNvCxnSpPr>
          <p:nvPr/>
        </p:nvCxnSpPr>
        <p:spPr bwMode="auto">
          <a:xfrm>
            <a:off x="4572000" y="2233613"/>
            <a:ext cx="0" cy="177165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2" name="Suora yhdysviiva 106"/>
          <p:cNvCxnSpPr>
            <a:cxnSpLocks noChangeShapeType="1"/>
            <a:stCxn id="6" idx="2"/>
            <a:endCxn id="61" idx="0"/>
          </p:cNvCxnSpPr>
          <p:nvPr/>
        </p:nvCxnSpPr>
        <p:spPr bwMode="auto">
          <a:xfrm>
            <a:off x="1698625" y="2243138"/>
            <a:ext cx="1588" cy="173355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Kulmayhdysviiva 115"/>
          <p:cNvCxnSpPr>
            <a:stCxn id="14" idx="3"/>
            <a:endCxn id="71" idx="1"/>
          </p:cNvCxnSpPr>
          <p:nvPr/>
        </p:nvCxnSpPr>
        <p:spPr>
          <a:xfrm>
            <a:off x="7362825" y="3941763"/>
            <a:ext cx="360363" cy="5111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Suorakulmio 119"/>
          <p:cNvSpPr/>
          <p:nvPr/>
        </p:nvSpPr>
        <p:spPr>
          <a:xfrm>
            <a:off x="7723188" y="3411538"/>
            <a:ext cx="1223962" cy="636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>
                <a:solidFill>
                  <a:schemeClr val="tx1"/>
                </a:solidFill>
              </a:rPr>
              <a:t>Facebook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>
                <a:solidFill>
                  <a:schemeClr val="tx1"/>
                </a:solidFill>
              </a:rPr>
              <a:t>Twitter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>
                <a:solidFill>
                  <a:schemeClr val="tx1"/>
                </a:solidFill>
              </a:rPr>
              <a:t>LinkedIn</a:t>
            </a:r>
            <a:endParaRPr lang="fi-FI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>
                <a:solidFill>
                  <a:schemeClr val="tx1"/>
                </a:solidFill>
              </a:rPr>
              <a:t>YouTube</a:t>
            </a:r>
          </a:p>
        </p:txBody>
      </p:sp>
      <p:cxnSp>
        <p:nvCxnSpPr>
          <p:cNvPr id="123" name="Kulmayhdysviiva 122"/>
          <p:cNvCxnSpPr>
            <a:stCxn id="14" idx="3"/>
            <a:endCxn id="120" idx="1"/>
          </p:cNvCxnSpPr>
          <p:nvPr/>
        </p:nvCxnSpPr>
        <p:spPr>
          <a:xfrm flipV="1">
            <a:off x="7362825" y="3729038"/>
            <a:ext cx="360363" cy="2127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51" grpId="0" animBg="1"/>
      <p:bldP spid="127" grpId="0" animBg="1"/>
      <p:bldP spid="130" grpId="0" animBg="1"/>
      <p:bldP spid="167" grpId="0" animBg="1"/>
      <p:bldP spid="175" grpId="0" animBg="1"/>
      <p:bldP spid="70" grpId="0" animBg="1"/>
      <p:bldP spid="71" grpId="0" animBg="1"/>
      <p:bldP spid="61" grpId="0" animBg="1"/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orakulmio 47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4" name="Suorakulmio 3"/>
          <p:cNvSpPr/>
          <p:nvPr/>
        </p:nvSpPr>
        <p:spPr>
          <a:xfrm>
            <a:off x="6443663" y="1454150"/>
            <a:ext cx="22320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>
                <a:solidFill>
                  <a:schemeClr val="tx1"/>
                </a:solidFill>
              </a:rPr>
              <a:t>Information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delivery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”One-</a:t>
            </a:r>
            <a:r>
              <a:rPr lang="fi-FI" dirty="0" err="1">
                <a:solidFill>
                  <a:schemeClr val="tx1"/>
                </a:solidFill>
              </a:rPr>
              <a:t>way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service</a:t>
            </a:r>
            <a:r>
              <a:rPr lang="fi-FI" dirty="0">
                <a:solidFill>
                  <a:schemeClr val="tx1"/>
                </a:solidFill>
              </a:rPr>
              <a:t>”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582613" y="1450975"/>
            <a:ext cx="22320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solidFill>
                  <a:schemeClr val="tx1"/>
                </a:solidFill>
              </a:rPr>
              <a:t>Personal </a:t>
            </a:r>
            <a:r>
              <a:rPr lang="fi-FI" dirty="0">
                <a:solidFill>
                  <a:schemeClr val="tx1"/>
                </a:solidFill>
              </a:rPr>
              <a:t>”</a:t>
            </a:r>
            <a:r>
              <a:rPr lang="fi-FI" dirty="0" err="1">
                <a:solidFill>
                  <a:schemeClr val="tx1"/>
                </a:solidFill>
              </a:rPr>
              <a:t>Deskservice</a:t>
            </a:r>
            <a:r>
              <a:rPr lang="fi-FI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092450" y="74613"/>
            <a:ext cx="3095625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solidFill>
                  <a:schemeClr val="tx1"/>
                </a:solidFill>
              </a:rPr>
              <a:t>NLS </a:t>
            </a:r>
            <a:r>
              <a:rPr lang="fi-FI" sz="2000" dirty="0" err="1">
                <a:solidFill>
                  <a:schemeClr val="tx1"/>
                </a:solidFill>
              </a:rPr>
              <a:t>services</a:t>
            </a:r>
            <a:endParaRPr lang="fi-FI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solidFill>
                  <a:schemeClr val="tx1"/>
                </a:solidFill>
              </a:rPr>
              <a:t>2017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7191375" y="2967038"/>
            <a:ext cx="1728788" cy="86518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/>
              <a:t>Web-</a:t>
            </a:r>
            <a:r>
              <a:rPr lang="fi-FI" sz="1400" dirty="0" err="1"/>
              <a:t>pages</a:t>
            </a:r>
            <a:r>
              <a:rPr lang="fi-FI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/>
              <a:t>&amp; </a:t>
            </a:r>
            <a:r>
              <a:rPr lang="fi-FI" sz="1400" dirty="0" err="1"/>
              <a:t>Social</a:t>
            </a:r>
            <a:r>
              <a:rPr lang="fi-FI" sz="1400" dirty="0"/>
              <a:t> Media</a:t>
            </a:r>
          </a:p>
        </p:txBody>
      </p:sp>
      <p:cxnSp>
        <p:nvCxnSpPr>
          <p:cNvPr id="19" name="Kulmayhdysviiva 18"/>
          <p:cNvCxnSpPr>
            <a:stCxn id="4" idx="2"/>
            <a:endCxn id="14" idx="1"/>
          </p:cNvCxnSpPr>
          <p:nvPr/>
        </p:nvCxnSpPr>
        <p:spPr>
          <a:xfrm rot="5400000">
            <a:off x="6799262" y="2638426"/>
            <a:ext cx="1152525" cy="368300"/>
          </a:xfrm>
          <a:prstGeom prst="bentConnector4">
            <a:avLst>
              <a:gd name="adj1" fmla="val 22173"/>
              <a:gd name="adj2" fmla="val 161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ulmayhdysviiva 20"/>
          <p:cNvCxnSpPr>
            <a:stCxn id="12" idx="2"/>
            <a:endCxn id="4" idx="0"/>
          </p:cNvCxnSpPr>
          <p:nvPr/>
        </p:nvCxnSpPr>
        <p:spPr>
          <a:xfrm rot="16200000" flipH="1">
            <a:off x="5877719" y="-227806"/>
            <a:ext cx="444500" cy="29194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ulmayhdysviiva 22"/>
          <p:cNvCxnSpPr>
            <a:stCxn id="12" idx="2"/>
            <a:endCxn id="6" idx="0"/>
          </p:cNvCxnSpPr>
          <p:nvPr/>
        </p:nvCxnSpPr>
        <p:spPr>
          <a:xfrm rot="5400000">
            <a:off x="2948781" y="-240506"/>
            <a:ext cx="441325" cy="29416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orakulmio 50"/>
          <p:cNvSpPr/>
          <p:nvPr/>
        </p:nvSpPr>
        <p:spPr>
          <a:xfrm>
            <a:off x="7204075" y="3944938"/>
            <a:ext cx="1728788" cy="863600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/>
              <a:t>Content services</a:t>
            </a:r>
            <a:endParaRPr lang="fi-FI" sz="1100" dirty="0"/>
          </a:p>
        </p:txBody>
      </p:sp>
      <p:sp>
        <p:nvSpPr>
          <p:cNvPr id="35" name="Suorakulmio 34"/>
          <p:cNvSpPr/>
          <p:nvPr/>
        </p:nvSpPr>
        <p:spPr>
          <a:xfrm>
            <a:off x="3016250" y="1268413"/>
            <a:ext cx="3240088" cy="52355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61" name="Suorakulmio 60"/>
          <p:cNvSpPr>
            <a:spLocks noChangeArrowheads="1"/>
          </p:cNvSpPr>
          <p:nvPr/>
        </p:nvSpPr>
        <p:spPr bwMode="auto">
          <a:xfrm>
            <a:off x="482600" y="3636963"/>
            <a:ext cx="2447925" cy="1879600"/>
          </a:xfrm>
          <a:prstGeom prst="rect">
            <a:avLst/>
          </a:prstGeom>
          <a:solidFill>
            <a:srgbClr val="0070C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1600">
                <a:solidFill>
                  <a:schemeClr val="bg1"/>
                </a:solidFill>
              </a:rPr>
              <a:t>Local service points</a:t>
            </a:r>
          </a:p>
          <a:p>
            <a:pPr eaLnBrk="1" hangingPunct="1"/>
            <a:r>
              <a:rPr lang="fi-FI" altLang="fi-FI" sz="1600">
                <a:solidFill>
                  <a:schemeClr val="bg1"/>
                </a:solidFill>
              </a:rPr>
              <a:t>Call center</a:t>
            </a:r>
          </a:p>
        </p:txBody>
      </p:sp>
      <p:sp>
        <p:nvSpPr>
          <p:cNvPr id="130" name="Suorakulmio 129"/>
          <p:cNvSpPr/>
          <p:nvPr/>
        </p:nvSpPr>
        <p:spPr>
          <a:xfrm>
            <a:off x="3532188" y="5608638"/>
            <a:ext cx="2232025" cy="674687"/>
          </a:xfrm>
          <a:prstGeom prst="rect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Property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Transaction</a:t>
            </a:r>
            <a:endParaRPr lang="fi-FI" sz="1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Service</a:t>
            </a:r>
          </a:p>
        </p:txBody>
      </p:sp>
      <p:sp>
        <p:nvSpPr>
          <p:cNvPr id="34" name="Suorakulmio 33"/>
          <p:cNvSpPr/>
          <p:nvPr/>
        </p:nvSpPr>
        <p:spPr>
          <a:xfrm>
            <a:off x="3532188" y="4937125"/>
            <a:ext cx="2232025" cy="503238"/>
          </a:xfrm>
          <a:prstGeom prst="rect">
            <a:avLst/>
          </a:prstGeom>
          <a:solidFill>
            <a:srgbClr val="00B050"/>
          </a:solidFill>
          <a:ln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/>
              <a:t>Extranet</a:t>
            </a:r>
            <a:r>
              <a:rPr lang="fi-FI" sz="1600" dirty="0"/>
              <a:t> </a:t>
            </a:r>
            <a:r>
              <a:rPr lang="fi-FI" sz="1200" dirty="0"/>
              <a:t>for joint projects</a:t>
            </a:r>
            <a:endParaRPr lang="fi-FI" sz="1600" dirty="0"/>
          </a:p>
        </p:txBody>
      </p:sp>
      <p:cxnSp>
        <p:nvCxnSpPr>
          <p:cNvPr id="13327" name="Suora yhdysviiva 106"/>
          <p:cNvCxnSpPr>
            <a:cxnSpLocks noChangeShapeType="1"/>
            <a:stCxn id="6" idx="2"/>
            <a:endCxn id="61" idx="0"/>
          </p:cNvCxnSpPr>
          <p:nvPr/>
        </p:nvCxnSpPr>
        <p:spPr bwMode="auto">
          <a:xfrm>
            <a:off x="1698625" y="2243138"/>
            <a:ext cx="7938" cy="1393825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Suorakulmio 35"/>
          <p:cNvSpPr/>
          <p:nvPr/>
        </p:nvSpPr>
        <p:spPr>
          <a:xfrm>
            <a:off x="542925" y="4244975"/>
            <a:ext cx="2232025" cy="503238"/>
          </a:xfrm>
          <a:prstGeom prst="rect">
            <a:avLst/>
          </a:prstGeom>
          <a:solidFill>
            <a:srgbClr val="00B050"/>
          </a:solidFill>
          <a:ln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>
                <a:solidFill>
                  <a:schemeClr val="bg1"/>
                </a:solidFill>
              </a:rPr>
              <a:t>Videocontacts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37" name="Suorakulmio 36"/>
          <p:cNvSpPr/>
          <p:nvPr/>
        </p:nvSpPr>
        <p:spPr>
          <a:xfrm>
            <a:off x="3532188" y="3151188"/>
            <a:ext cx="2232025" cy="663575"/>
          </a:xfrm>
          <a:prstGeom prst="rect">
            <a:avLst/>
          </a:prstGeom>
          <a:solidFill>
            <a:srgbClr val="00B050"/>
          </a:solidFill>
          <a:ln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bg1"/>
                </a:solidFill>
              </a:rPr>
              <a:t>Interactive </a:t>
            </a:r>
            <a:r>
              <a:rPr lang="fi-FI" sz="1400" dirty="0" err="1">
                <a:solidFill>
                  <a:schemeClr val="bg1"/>
                </a:solidFill>
              </a:rPr>
              <a:t>web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services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connected</a:t>
            </a:r>
            <a:r>
              <a:rPr lang="fi-FI" sz="1400" dirty="0">
                <a:solidFill>
                  <a:schemeClr val="bg1"/>
                </a:solidFill>
              </a:rPr>
              <a:t> to NLS </a:t>
            </a:r>
            <a:r>
              <a:rPr lang="fi-FI" sz="1400" dirty="0" err="1">
                <a:solidFill>
                  <a:schemeClr val="bg1"/>
                </a:solidFill>
              </a:rPr>
              <a:t>core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prosesses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38" name="Suorakulmio 37"/>
          <p:cNvSpPr/>
          <p:nvPr/>
        </p:nvSpPr>
        <p:spPr>
          <a:xfrm>
            <a:off x="3532188" y="3937000"/>
            <a:ext cx="2232025" cy="852488"/>
          </a:xfrm>
          <a:prstGeom prst="rect">
            <a:avLst/>
          </a:prstGeom>
          <a:solidFill>
            <a:srgbClr val="00B050"/>
          </a:solidFill>
          <a:ln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/>
              <a:t>Connection to </a:t>
            </a:r>
            <a:r>
              <a:rPr lang="fi-FI" sz="1400" dirty="0" err="1"/>
              <a:t>national</a:t>
            </a:r>
            <a:r>
              <a:rPr lang="fi-FI" sz="1400" dirty="0"/>
              <a:t> Service Architecture </a:t>
            </a:r>
            <a:r>
              <a:rPr lang="fi-FI" sz="1400" dirty="0" err="1"/>
              <a:t>gateway</a:t>
            </a:r>
            <a:endParaRPr lang="fi-FI" sz="1400" dirty="0"/>
          </a:p>
        </p:txBody>
      </p:sp>
      <p:sp>
        <p:nvSpPr>
          <p:cNvPr id="52" name="Suorakulmio 51"/>
          <p:cNvSpPr/>
          <p:nvPr/>
        </p:nvSpPr>
        <p:spPr>
          <a:xfrm>
            <a:off x="542925" y="4868863"/>
            <a:ext cx="2232025" cy="503237"/>
          </a:xfrm>
          <a:prstGeom prst="rect">
            <a:avLst/>
          </a:prstGeom>
          <a:solidFill>
            <a:srgbClr val="00B050"/>
          </a:solidFill>
          <a:ln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solidFill>
                  <a:schemeClr val="bg1"/>
                </a:solidFill>
              </a:rPr>
              <a:t>New </a:t>
            </a:r>
            <a:r>
              <a:rPr lang="fi-FI" sz="1600" dirty="0" err="1">
                <a:solidFill>
                  <a:schemeClr val="bg1"/>
                </a:solidFill>
              </a:rPr>
              <a:t>ticketing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system</a:t>
            </a:r>
            <a:endParaRPr lang="fi-FI" sz="1600" dirty="0">
              <a:solidFill>
                <a:schemeClr val="bg1"/>
              </a:solidFill>
            </a:endParaRPr>
          </a:p>
        </p:txBody>
      </p:sp>
      <p:cxnSp>
        <p:nvCxnSpPr>
          <p:cNvPr id="55" name="Kulmayhdysviiva 54"/>
          <p:cNvCxnSpPr>
            <a:endCxn id="51" idx="1"/>
          </p:cNvCxnSpPr>
          <p:nvPr/>
        </p:nvCxnSpPr>
        <p:spPr>
          <a:xfrm rot="5400000">
            <a:off x="6269831" y="3072607"/>
            <a:ext cx="2238375" cy="369888"/>
          </a:xfrm>
          <a:prstGeom prst="bentConnector4">
            <a:avLst>
              <a:gd name="adj1" fmla="val 16101"/>
              <a:gd name="adj2" fmla="val 161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orakulmio 58"/>
          <p:cNvSpPr/>
          <p:nvPr/>
        </p:nvSpPr>
        <p:spPr>
          <a:xfrm>
            <a:off x="7204075" y="4995863"/>
            <a:ext cx="1728788" cy="906462"/>
          </a:xfrm>
          <a:prstGeom prst="rect">
            <a:avLst/>
          </a:prstGeom>
          <a:solidFill>
            <a:srgbClr val="00B050"/>
          </a:solidFill>
          <a:ln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bg1"/>
                </a:solidFill>
              </a:rPr>
              <a:t>INSPIRE </a:t>
            </a:r>
            <a:r>
              <a:rPr lang="fi-FI" sz="1400" dirty="0" err="1">
                <a:solidFill>
                  <a:schemeClr val="bg1"/>
                </a:solidFill>
              </a:rPr>
              <a:t>services</a:t>
            </a:r>
            <a:endParaRPr lang="fi-FI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 err="1">
                <a:solidFill>
                  <a:schemeClr val="bg1"/>
                </a:solidFill>
              </a:rPr>
              <a:t>Transformation</a:t>
            </a:r>
            <a:endParaRPr lang="fi-FI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 err="1">
                <a:solidFill>
                  <a:schemeClr val="bg1"/>
                </a:solidFill>
              </a:rPr>
              <a:t>Visualisation</a:t>
            </a:r>
            <a:endParaRPr lang="fi-FI" sz="1400" dirty="0">
              <a:solidFill>
                <a:schemeClr val="bg1"/>
              </a:solidFill>
            </a:endParaRPr>
          </a:p>
        </p:txBody>
      </p:sp>
      <p:cxnSp>
        <p:nvCxnSpPr>
          <p:cNvPr id="62" name="Kulmayhdysviiva 61"/>
          <p:cNvCxnSpPr>
            <a:stCxn id="4" idx="2"/>
            <a:endCxn id="59" idx="1"/>
          </p:cNvCxnSpPr>
          <p:nvPr/>
        </p:nvCxnSpPr>
        <p:spPr>
          <a:xfrm rot="5400000">
            <a:off x="5780881" y="3669507"/>
            <a:ext cx="3201987" cy="355600"/>
          </a:xfrm>
          <a:prstGeom prst="bentConnector4">
            <a:avLst>
              <a:gd name="adj1" fmla="val 7831"/>
              <a:gd name="adj2" fmla="val 1641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orakulmio 7"/>
          <p:cNvSpPr/>
          <p:nvPr/>
        </p:nvSpPr>
        <p:spPr>
          <a:xfrm>
            <a:off x="3427413" y="1427163"/>
            <a:ext cx="2425700" cy="118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solidFill>
                  <a:schemeClr val="tx1"/>
                </a:solidFill>
              </a:rPr>
              <a:t>Interactive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”</a:t>
            </a:r>
            <a:r>
              <a:rPr lang="fi-FI" dirty="0" err="1">
                <a:solidFill>
                  <a:schemeClr val="tx1"/>
                </a:solidFill>
              </a:rPr>
              <a:t>Two-way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services</a:t>
            </a:r>
            <a:r>
              <a:rPr lang="fi-FI" dirty="0">
                <a:solidFill>
                  <a:schemeClr val="tx1"/>
                </a:solidFill>
              </a:rPr>
              <a:t>”</a:t>
            </a:r>
          </a:p>
        </p:txBody>
      </p:sp>
      <p:cxnSp>
        <p:nvCxnSpPr>
          <p:cNvPr id="13336" name="Suora yhdysviiva 67"/>
          <p:cNvCxnSpPr>
            <a:cxnSpLocks noChangeShapeType="1"/>
            <a:stCxn id="12" idx="2"/>
            <a:endCxn id="8" idx="0"/>
          </p:cNvCxnSpPr>
          <p:nvPr/>
        </p:nvCxnSpPr>
        <p:spPr bwMode="auto">
          <a:xfrm>
            <a:off x="4640263" y="1009650"/>
            <a:ext cx="0" cy="417513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96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" grpId="0" animBg="1"/>
      <p:bldP spid="35" grpId="0" animBg="1"/>
      <p:bldP spid="61" grpId="0" animBg="1"/>
      <p:bldP spid="130" grpId="0" animBg="1"/>
      <p:bldP spid="34" grpId="0" animBg="1"/>
      <p:bldP spid="36" grpId="0" animBg="1"/>
      <p:bldP spid="37" grpId="0" animBg="1"/>
      <p:bldP spid="38" grpId="0" animBg="1"/>
      <p:bldP spid="52" grpId="0" animBg="1"/>
      <p:bldP spid="5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kstiruutu 6"/>
          <p:cNvSpPr txBox="1">
            <a:spLocks noChangeArrowheads="1"/>
          </p:cNvSpPr>
          <p:nvPr/>
        </p:nvSpPr>
        <p:spPr bwMode="auto">
          <a:xfrm>
            <a:off x="467545" y="1344364"/>
            <a:ext cx="554461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Initiate cadastral survey operations: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fi-FI" b="0" dirty="0" smtClean="0"/>
              <a:t>Guidance on web pages with service descriptions and videos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fi-FI" b="0" dirty="0" smtClean="0"/>
              <a:t>Map interface connected with forms (application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fi-FI" b="0" dirty="0" smtClean="0"/>
              <a:t>Estimated timetable and costs</a:t>
            </a:r>
            <a:endParaRPr lang="en-US" altLang="fi-FI" b="0" dirty="0"/>
          </a:p>
        </p:txBody>
      </p:sp>
      <p:pic>
        <p:nvPicPr>
          <p:cNvPr id="17412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86641"/>
            <a:ext cx="2314009" cy="1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Otsikko 1"/>
          <p:cNvSpPr>
            <a:spLocks noGrp="1"/>
          </p:cNvSpPr>
          <p:nvPr>
            <p:ph type="title"/>
          </p:nvPr>
        </p:nvSpPr>
        <p:spPr>
          <a:xfrm>
            <a:off x="684213" y="692944"/>
            <a:ext cx="7821612" cy="431800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fi-FI" sz="3200" dirty="0" smtClean="0"/>
              <a:t>What can you do with the Two-way services ?</a:t>
            </a:r>
            <a:endParaRPr lang="en-US" altLang="fi-FI" sz="3200" dirty="0" smtClean="0">
              <a:solidFill>
                <a:srgbClr val="FFFFFF"/>
              </a:solidFill>
            </a:endParaRPr>
          </a:p>
        </p:txBody>
      </p:sp>
      <p:pic>
        <p:nvPicPr>
          <p:cNvPr id="6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952419"/>
            <a:ext cx="2335186" cy="178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>
            <a:spLocks noChangeArrowheads="1"/>
          </p:cNvSpPr>
          <p:nvPr/>
        </p:nvSpPr>
        <p:spPr bwMode="auto">
          <a:xfrm>
            <a:off x="387047" y="3751872"/>
            <a:ext cx="56251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Take part in cadastral surveys via web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fi-FI" b="0" dirty="0" smtClean="0"/>
              <a:t>See all the phases: memos, maps and other material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fi-FI" b="0" dirty="0" smtClean="0"/>
              <a:t>Give comments, make questions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fi-FI" b="0" dirty="0" smtClean="0"/>
              <a:t>Propose date and time for next meetings</a:t>
            </a:r>
            <a:endParaRPr lang="en-US" altLang="fi-FI" b="0" dirty="0"/>
          </a:p>
        </p:txBody>
      </p:sp>
    </p:spTree>
    <p:extLst>
      <p:ext uri="{BB962C8B-B14F-4D97-AF65-F5344CB8AC3E}">
        <p14:creationId xmlns:p14="http://schemas.microsoft.com/office/powerpoint/2010/main" val="35661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879152" y="341784"/>
            <a:ext cx="80133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Contents</a:t>
            </a:r>
          </a:p>
        </p:txBody>
      </p:sp>
      <p:sp>
        <p:nvSpPr>
          <p:cNvPr id="11267" name="Tekstikehys 3"/>
          <p:cNvSpPr txBox="1">
            <a:spLocks noChangeArrowheads="1"/>
          </p:cNvSpPr>
          <p:nvPr/>
        </p:nvSpPr>
        <p:spPr bwMode="auto">
          <a:xfrm>
            <a:off x="807342" y="1772816"/>
            <a:ext cx="662463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32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3D Properties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Background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Assignment from MAF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Main issues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Conclusion</a:t>
            </a:r>
          </a:p>
          <a:p>
            <a:pPr marL="266700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32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Digital Customer </a:t>
            </a:r>
            <a:r>
              <a:rPr lang="en-US" sz="3200" b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Processes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Current and planned </a:t>
            </a: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services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Planned functionalities</a:t>
            </a:r>
          </a:p>
          <a:p>
            <a:pPr marL="723900" lvl="1" indent="-266700"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</a:pP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Possibilities and challenges</a:t>
            </a:r>
            <a:endParaRPr lang="en-US" sz="2400" b="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tsikko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568951" cy="431800"/>
          </a:xfrm>
        </p:spPr>
        <p:txBody>
          <a:bodyPr>
            <a:noAutofit/>
          </a:bodyPr>
          <a:lstStyle/>
          <a:p>
            <a:r>
              <a:rPr lang="en-US" altLang="fi-FI" sz="3200" dirty="0"/>
              <a:t>What can you do with the </a:t>
            </a:r>
            <a:r>
              <a:rPr lang="en-US" altLang="fi-FI" sz="3200" dirty="0" smtClean="0"/>
              <a:t>Two-way </a:t>
            </a:r>
            <a:r>
              <a:rPr lang="en-US" altLang="fi-FI" sz="3200" dirty="0"/>
              <a:t>services ?</a:t>
            </a:r>
            <a:endParaRPr lang="fi-FI" altLang="fi-FI" sz="3200" dirty="0"/>
          </a:p>
        </p:txBody>
      </p:sp>
      <p:sp>
        <p:nvSpPr>
          <p:cNvPr id="15364" name="Tekstiruutu 6"/>
          <p:cNvSpPr txBox="1">
            <a:spLocks noChangeArrowheads="1"/>
          </p:cNvSpPr>
          <p:nvPr/>
        </p:nvSpPr>
        <p:spPr bwMode="auto">
          <a:xfrm>
            <a:off x="323527" y="1266433"/>
            <a:ext cx="55059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Search objects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fi-FI" b="0" dirty="0" smtClean="0"/>
              <a:t>Real property ID, place name, address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Download free:</a:t>
            </a:r>
            <a:r>
              <a:rPr lang="en-US" altLang="fi-FI" b="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fi-FI" b="0" dirty="0" smtClean="0"/>
              <a:t>Topographic and historical maps, aerial and laser scanned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Order NLS products: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fi-FI" b="0" dirty="0" smtClean="0"/>
              <a:t>Registry certificates, printed maps... </a:t>
            </a:r>
            <a:endParaRPr lang="en-US" altLang="fi-FI" b="0" dirty="0"/>
          </a:p>
        </p:txBody>
      </p:sp>
      <p:pic>
        <p:nvPicPr>
          <p:cNvPr id="1536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53" y="1410449"/>
            <a:ext cx="288620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99" y="4002737"/>
            <a:ext cx="2846795" cy="209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7"/>
          <p:cNvSpPr txBox="1">
            <a:spLocks noChangeArrowheads="1"/>
          </p:cNvSpPr>
          <p:nvPr/>
        </p:nvSpPr>
        <p:spPr bwMode="auto">
          <a:xfrm>
            <a:off x="431316" y="3858721"/>
            <a:ext cx="539813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Check basic information of own real properties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Get access to archive material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See all current activities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See personal transaction history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b="0" dirty="0" smtClean="0"/>
              <a:t>Create authorizations for others (to act in your place)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39182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numeron paikkamerkki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659563" y="1841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418C31-76FB-4C9A-A41F-1B2AD4B072AC}" type="slidenum">
              <a:rPr lang="fi-FI" altLang="fi-FI" smtClean="0">
                <a:solidFill>
                  <a:srgbClr val="72B5CC"/>
                </a:solidFill>
              </a:rPr>
              <a:pPr/>
              <a:t>21</a:t>
            </a:fld>
            <a:endParaRPr lang="fi-FI" altLang="fi-FI" smtClean="0">
              <a:solidFill>
                <a:srgbClr val="72B5CC"/>
              </a:solidFill>
            </a:endParaRPr>
          </a:p>
        </p:txBody>
      </p:sp>
      <p:sp>
        <p:nvSpPr>
          <p:cNvPr id="19459" name="Otsikko 1"/>
          <p:cNvSpPr>
            <a:spLocks noGrp="1"/>
          </p:cNvSpPr>
          <p:nvPr>
            <p:ph type="title"/>
          </p:nvPr>
        </p:nvSpPr>
        <p:spPr>
          <a:xfrm>
            <a:off x="250825" y="357188"/>
            <a:ext cx="8255000" cy="698500"/>
          </a:xfrm>
        </p:spPr>
        <p:txBody>
          <a:bodyPr/>
          <a:lstStyle/>
          <a:p>
            <a:pPr algn="ctr"/>
            <a:r>
              <a:rPr lang="fi-FI" altLang="fi-FI" sz="2400" smtClean="0"/>
              <a:t>Connection to national Service Architecture gateway</a:t>
            </a:r>
          </a:p>
        </p:txBody>
      </p:sp>
      <p:pic>
        <p:nvPicPr>
          <p:cNvPr id="19460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5688"/>
            <a:ext cx="727392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644900"/>
            <a:ext cx="40354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uorakulmio 8"/>
          <p:cNvSpPr>
            <a:spLocks noChangeArrowheads="1"/>
          </p:cNvSpPr>
          <p:nvPr/>
        </p:nvSpPr>
        <p:spPr bwMode="auto">
          <a:xfrm>
            <a:off x="468313" y="3789363"/>
            <a:ext cx="2159000" cy="122396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311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56784" cy="576064"/>
          </a:xfrm>
        </p:spPr>
        <p:txBody>
          <a:bodyPr>
            <a:normAutofit/>
          </a:bodyPr>
          <a:lstStyle/>
          <a:p>
            <a:r>
              <a:rPr lang="en-US" altLang="fi-FI" sz="3200" dirty="0" smtClean="0"/>
              <a:t>Possibilities and Challenges</a:t>
            </a:r>
            <a:endParaRPr lang="fi-FI" altLang="fi-FI" sz="3200" dirty="0" smtClean="0"/>
          </a:p>
        </p:txBody>
      </p:sp>
      <p:sp>
        <p:nvSpPr>
          <p:cNvPr id="20483" name="Sisällön paikkamerkki 2"/>
          <p:cNvSpPr>
            <a:spLocks noGrp="1"/>
          </p:cNvSpPr>
          <p:nvPr>
            <p:ph sz="quarter" idx="10"/>
          </p:nvPr>
        </p:nvSpPr>
        <p:spPr>
          <a:xfrm>
            <a:off x="860425" y="1124744"/>
            <a:ext cx="7920038" cy="3960812"/>
          </a:xfrm>
        </p:spPr>
        <p:txBody>
          <a:bodyPr>
            <a:noAutofit/>
          </a:bodyPr>
          <a:lstStyle/>
          <a:p>
            <a:r>
              <a:rPr lang="en-US" altLang="fi-FI" sz="2400" dirty="0" smtClean="0">
                <a:solidFill>
                  <a:schemeClr val="tx1"/>
                </a:solidFill>
              </a:rPr>
              <a:t>Get real connection between our core processes and </a:t>
            </a:r>
            <a:r>
              <a:rPr lang="en-US" altLang="fi-FI" sz="2400" dirty="0">
                <a:solidFill>
                  <a:schemeClr val="tx1"/>
                </a:solidFill>
              </a:rPr>
              <a:t>web </a:t>
            </a:r>
            <a:r>
              <a:rPr lang="en-US" altLang="fi-FI" sz="2400" dirty="0" smtClean="0">
                <a:solidFill>
                  <a:schemeClr val="tx1"/>
                </a:solidFill>
              </a:rPr>
              <a:t>services</a:t>
            </a:r>
          </a:p>
          <a:p>
            <a:r>
              <a:rPr lang="en-US" altLang="fi-FI" sz="2400" dirty="0" smtClean="0">
                <a:solidFill>
                  <a:schemeClr val="tx1"/>
                </a:solidFill>
              </a:rPr>
              <a:t>Make </a:t>
            </a:r>
            <a:r>
              <a:rPr lang="en-US" altLang="fi-FI" sz="2400" dirty="0">
                <a:solidFill>
                  <a:schemeClr val="tx1"/>
                </a:solidFill>
              </a:rPr>
              <a:t>it easy and understandable in </a:t>
            </a:r>
            <a:r>
              <a:rPr lang="en-US" altLang="fi-FI" sz="2400" dirty="0" smtClean="0">
                <a:solidFill>
                  <a:schemeClr val="tx1"/>
                </a:solidFill>
              </a:rPr>
              <a:t>the web </a:t>
            </a:r>
            <a:r>
              <a:rPr lang="en-US" altLang="fi-FI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fi-FI" sz="2400" dirty="0" smtClean="0">
                <a:solidFill>
                  <a:schemeClr val="tx1"/>
                </a:solidFill>
              </a:rPr>
              <a:t>Activate land owners to initiate legal surveys and cadastral operations</a:t>
            </a:r>
          </a:p>
          <a:p>
            <a:r>
              <a:rPr lang="en-US" altLang="fi-FI" sz="2400" dirty="0" smtClean="0">
                <a:solidFill>
                  <a:schemeClr val="tx1"/>
                </a:solidFill>
              </a:rPr>
              <a:t>Decrease customers’ own costs of participating in legal surveys</a:t>
            </a:r>
          </a:p>
          <a:p>
            <a:r>
              <a:rPr lang="en-US" altLang="fi-FI" sz="2400" dirty="0" smtClean="0">
                <a:solidFill>
                  <a:schemeClr val="tx1"/>
                </a:solidFill>
              </a:rPr>
              <a:t>Increase productivity of NLS core processes</a:t>
            </a:r>
          </a:p>
          <a:p>
            <a:endParaRPr lang="en-US" altLang="fi-FI" sz="2400" dirty="0" smtClean="0">
              <a:solidFill>
                <a:schemeClr val="tx1"/>
              </a:solidFill>
            </a:endParaRPr>
          </a:p>
          <a:p>
            <a:r>
              <a:rPr lang="en-US" altLang="fi-FI" sz="2400" i="1" dirty="0" smtClean="0">
                <a:solidFill>
                  <a:schemeClr val="tx1"/>
                </a:solidFill>
              </a:rPr>
              <a:t>How to manage the technical challenges?</a:t>
            </a:r>
          </a:p>
          <a:p>
            <a:r>
              <a:rPr lang="en-US" altLang="fi-FI" sz="2400" i="1" dirty="0" smtClean="0">
                <a:solidFill>
                  <a:schemeClr val="tx1"/>
                </a:solidFill>
              </a:rPr>
              <a:t>How to get users to the web services when land owners take part of these activities possibly ”once in a lifetime”?</a:t>
            </a:r>
          </a:p>
        </p:txBody>
      </p:sp>
    </p:spTree>
    <p:extLst>
      <p:ext uri="{BB962C8B-B14F-4D97-AF65-F5344CB8AC3E}">
        <p14:creationId xmlns:p14="http://schemas.microsoft.com/office/powerpoint/2010/main" val="3862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pekka.halme@maanmittauslaitos.fi</a:t>
            </a:r>
          </a:p>
          <a:p>
            <a:r>
              <a:rPr lang="fi-FI" dirty="0" smtClean="0"/>
              <a:t>aaro.mikkola@maanmittauslaitos.fi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89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1378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2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62744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0113" y="1719808"/>
            <a:ext cx="554355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66700" lvl="1" indent="-26670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Proposal from municipal cadastral engineers’ association in 2005</a:t>
            </a:r>
          </a:p>
          <a:p>
            <a:pPr marL="266700" lvl="1" indent="-26670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MAF working group report 2008</a:t>
            </a:r>
          </a:p>
          <a:p>
            <a:pPr marL="266700" lvl="1" indent="-26670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MAF assigned studies to clarify the starting point </a:t>
            </a:r>
          </a:p>
          <a:p>
            <a:pPr marL="723900" lvl="2" indent="-26670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Judicial study 2011</a:t>
            </a:r>
            <a:endParaRPr lang="en-US" sz="2400" b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723900" lvl="2" indent="-26670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Technical and functional study 2012 (NLS)</a:t>
            </a:r>
          </a:p>
          <a:p>
            <a:pPr marL="266700" lvl="1" indent="-26670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Specification project 2013-2014 (NLS)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  <a:defRPr/>
            </a:pPr>
            <a:endParaRPr lang="fi-FI" sz="28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4100" name="Picture 2" descr="http://www.noisypost.com/wp-content/uploads/2011/07/egypt-history-great-temple-of-ramses-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1913" y="1845940"/>
            <a:ext cx="24844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6760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Starting Points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0113" y="1916832"/>
            <a:ext cx="554355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lvl="1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tabLst>
                <a:tab pos="2066925" algn="l"/>
              </a:tabLst>
              <a:defRPr/>
            </a:pPr>
            <a:r>
              <a:rPr lang="en-US" sz="2400" dirty="0"/>
              <a:t>MAF Assignment Oct 16, 2012</a:t>
            </a:r>
            <a:endParaRPr lang="en-US" sz="24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</a:rPr>
              <a:t>Current 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</a:rPr>
              <a:t>system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</a:rPr>
              <a:t>main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</a:rPr>
              <a:t>rule</a:t>
            </a:r>
            <a:endParaRPr lang="en-US" sz="2400" b="0" dirty="0" smtClean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Prerequisites for 3D property formation stated in the city plan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Dimensions of 3D property defined by XYZ coordinates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Boundaries of 3D property do not have to coincide with those of existing 2D properties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Only one 3D property allowed above 2D property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Buildings or their parts cannot be formed into 3D properties</a:t>
            </a:r>
            <a:endParaRPr lang="en-US" sz="2400" b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220" name="Picture 2" descr="http://5.smartpassiveincome.com/wp-content/uploads/2011/03/starting-poi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988840"/>
            <a:ext cx="2490675" cy="24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90736"/>
            <a:ext cx="7391400" cy="76200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Project (3DIESEL/</a:t>
            </a:r>
            <a:r>
              <a:rPr lang="fi-FI" sz="3600" dirty="0" err="1" smtClean="0"/>
              <a:t>mä</a:t>
            </a:r>
            <a:r>
              <a:rPr lang="fi-FI" sz="3600" dirty="0" smtClean="0"/>
              <a:t>)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0112" y="1791816"/>
            <a:ext cx="5854618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NLS carried out the assignment as a project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Project group members from NLS, and three cities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Discussions with several stakeholders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Project ended on January 14, 2015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Goal to reach capability for roll-out by the end of 2016</a:t>
            </a:r>
            <a:endParaRPr lang="en-US" sz="2400" b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4" name="Picture 2" descr="http://www.usmansheikh.com/wp-content/uploads/2010/04/image_project_mana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4730" y="1844824"/>
            <a:ext cx="216560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2" y="188913"/>
            <a:ext cx="7992367" cy="762000"/>
          </a:xfrm>
        </p:spPr>
        <p:txBody>
          <a:bodyPr>
            <a:noAutofit/>
          </a:bodyPr>
          <a:lstStyle/>
          <a:p>
            <a:r>
              <a:rPr lang="en-US" dirty="0" smtClean="0"/>
              <a:t>Stakeholder Discussions*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1556792"/>
            <a:ext cx="612016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Meeting with the building supervision representatives of the ten biggest cities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Training event of the Finnish Lawyers’ Association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Ministry of Environment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Mr.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Haataja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, consultant (building projects)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RAKLI (Association of real property owners, investors, contractors etc.)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City of Helsinki, town planners etc.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Federation of Finnish Financial Services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City of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Espoo, town planners and project managers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IT system providers</a:t>
            </a:r>
            <a:endParaRPr lang="en-US" sz="2400" b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4" name="Picture 2" descr="http://www.ccorpusa.com/wp-content/uploads/2011/08/project_managemen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7" y="1628800"/>
            <a:ext cx="2160241" cy="174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Main Issues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0112" y="1556792"/>
            <a:ext cx="5688111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Number of 3D layers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Division of buildings or their parts into 3D properties 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MAF gave up the prerequisite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City plan as basis for 3D property formation</a:t>
            </a:r>
          </a:p>
          <a:p>
            <a:pPr marL="723900" lvl="2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How to instruct the planners (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MoE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Plot division 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Property formation (cadastral survey)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Servitudes (right of way, access,…)</a:t>
            </a:r>
          </a:p>
          <a:p>
            <a:pPr marL="266700" lvl="1" indent="-266700" eaLnBrk="0" hangingPunct="0">
              <a:lnSpc>
                <a:spcPct val="80000"/>
              </a:lnSpc>
              <a:spcBef>
                <a:spcPts val="900"/>
              </a:spcBef>
              <a:buClr>
                <a:srgbClr val="FF7900"/>
              </a:buClr>
              <a:buSzPct val="80000"/>
              <a:buFont typeface="Arial" pitchFamily="34" charset="0"/>
              <a:buChar char="•"/>
              <a:tabLst>
                <a:tab pos="2066925" algn="l"/>
              </a:tabLst>
              <a:defRPr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Collaterals/securities </a:t>
            </a:r>
            <a:endParaRPr lang="en-US" sz="2400" b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0" name="Picture 2" descr="http://www.eauc.org.uk/image_uploads/lightbulb_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1628800"/>
            <a:ext cx="2228528" cy="147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Schematic Picture</a:t>
            </a:r>
          </a:p>
        </p:txBody>
      </p:sp>
      <p:cxnSp>
        <p:nvCxnSpPr>
          <p:cNvPr id="12291" name="Suora yhdysviiva 4"/>
          <p:cNvCxnSpPr>
            <a:cxnSpLocks noChangeShapeType="1"/>
          </p:cNvCxnSpPr>
          <p:nvPr/>
        </p:nvCxnSpPr>
        <p:spPr bwMode="auto">
          <a:xfrm>
            <a:off x="1763713" y="4365625"/>
            <a:ext cx="5832475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2292" name="Suorakulmio 6"/>
          <p:cNvSpPr>
            <a:spLocks noChangeArrowheads="1"/>
          </p:cNvSpPr>
          <p:nvPr/>
        </p:nvSpPr>
        <p:spPr bwMode="auto">
          <a:xfrm>
            <a:off x="5003800" y="5300663"/>
            <a:ext cx="1584325" cy="720725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fi-FI"/>
          </a:p>
        </p:txBody>
      </p:sp>
      <p:sp>
        <p:nvSpPr>
          <p:cNvPr id="12293" name="Suorakulmio 7"/>
          <p:cNvSpPr>
            <a:spLocks noChangeArrowheads="1"/>
          </p:cNvSpPr>
          <p:nvPr/>
        </p:nvSpPr>
        <p:spPr bwMode="auto">
          <a:xfrm>
            <a:off x="5003800" y="4581525"/>
            <a:ext cx="1584325" cy="719138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fi-FI"/>
          </a:p>
        </p:txBody>
      </p:sp>
      <p:sp>
        <p:nvSpPr>
          <p:cNvPr id="12294" name="Suorakulmio 8"/>
          <p:cNvSpPr>
            <a:spLocks noChangeArrowheads="1"/>
          </p:cNvSpPr>
          <p:nvPr/>
        </p:nvSpPr>
        <p:spPr bwMode="auto">
          <a:xfrm>
            <a:off x="5003800" y="2420938"/>
            <a:ext cx="1584325" cy="720725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fi-FI"/>
          </a:p>
        </p:txBody>
      </p:sp>
      <p:sp>
        <p:nvSpPr>
          <p:cNvPr id="12295" name="Suorakulmio 9"/>
          <p:cNvSpPr>
            <a:spLocks noChangeArrowheads="1"/>
          </p:cNvSpPr>
          <p:nvPr/>
        </p:nvSpPr>
        <p:spPr bwMode="auto">
          <a:xfrm>
            <a:off x="5003800" y="3141663"/>
            <a:ext cx="1584325" cy="719137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fi-FI"/>
          </a:p>
        </p:txBody>
      </p:sp>
      <p:sp>
        <p:nvSpPr>
          <p:cNvPr id="12296" name="Suorakulmio 10"/>
          <p:cNvSpPr>
            <a:spLocks noChangeArrowheads="1"/>
          </p:cNvSpPr>
          <p:nvPr/>
        </p:nvSpPr>
        <p:spPr bwMode="auto">
          <a:xfrm>
            <a:off x="5003800" y="3860800"/>
            <a:ext cx="1584325" cy="720725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fi-FI"/>
          </a:p>
        </p:txBody>
      </p:sp>
      <p:cxnSp>
        <p:nvCxnSpPr>
          <p:cNvPr id="12297" name="Suora yhdysviiva 12"/>
          <p:cNvCxnSpPr>
            <a:cxnSpLocks noChangeShapeType="1"/>
          </p:cNvCxnSpPr>
          <p:nvPr/>
        </p:nvCxnSpPr>
        <p:spPr bwMode="auto">
          <a:xfrm>
            <a:off x="5004048" y="1412875"/>
            <a:ext cx="0" cy="5040313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miter lim="800000"/>
            <a:headEnd/>
            <a:tailEnd/>
          </a:ln>
        </p:spPr>
      </p:cxnSp>
      <p:cxnSp>
        <p:nvCxnSpPr>
          <p:cNvPr id="12298" name="Suora yhdysviiva 13"/>
          <p:cNvCxnSpPr>
            <a:cxnSpLocks noChangeShapeType="1"/>
          </p:cNvCxnSpPr>
          <p:nvPr/>
        </p:nvCxnSpPr>
        <p:spPr bwMode="auto">
          <a:xfrm>
            <a:off x="6588224" y="1340768"/>
            <a:ext cx="0" cy="511175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miter lim="800000"/>
            <a:headEnd/>
            <a:tailEnd/>
          </a:ln>
        </p:spPr>
      </p:cxnSp>
      <p:sp>
        <p:nvSpPr>
          <p:cNvPr id="18" name="Vinoraita 17"/>
          <p:cNvSpPr/>
          <p:nvPr/>
        </p:nvSpPr>
        <p:spPr bwMode="auto">
          <a:xfrm flipH="1">
            <a:off x="3995738" y="4365625"/>
            <a:ext cx="1008062" cy="863600"/>
          </a:xfrm>
          <a:prstGeom prst="diagStrip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i-FI">
              <a:cs typeface="+mn-cs"/>
            </a:endParaRPr>
          </a:p>
        </p:txBody>
      </p:sp>
      <p:sp>
        <p:nvSpPr>
          <p:cNvPr id="12300" name="Suorakulmio 18"/>
          <p:cNvSpPr>
            <a:spLocks noChangeArrowheads="1"/>
          </p:cNvSpPr>
          <p:nvPr/>
        </p:nvSpPr>
        <p:spPr bwMode="auto">
          <a:xfrm>
            <a:off x="3995738" y="3860800"/>
            <a:ext cx="504825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endParaRPr lang="fi-FI"/>
          </a:p>
        </p:txBody>
      </p:sp>
      <p:sp>
        <p:nvSpPr>
          <p:cNvPr id="20" name="Suorakulmio 19"/>
          <p:cNvSpPr/>
          <p:nvPr/>
        </p:nvSpPr>
        <p:spPr bwMode="auto">
          <a:xfrm>
            <a:off x="6300788" y="2492375"/>
            <a:ext cx="215900" cy="3529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dashDot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i-FI">
              <a:cs typeface="+mn-cs"/>
            </a:endParaRPr>
          </a:p>
        </p:txBody>
      </p:sp>
      <p:sp>
        <p:nvSpPr>
          <p:cNvPr id="21" name="Vinoraita 20"/>
          <p:cNvSpPr/>
          <p:nvPr/>
        </p:nvSpPr>
        <p:spPr bwMode="auto">
          <a:xfrm flipH="1">
            <a:off x="3995738" y="5445125"/>
            <a:ext cx="1008062" cy="576263"/>
          </a:xfrm>
          <a:prstGeom prst="diagStrip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i-FI">
              <a:cs typeface="+mn-cs"/>
            </a:endParaRPr>
          </a:p>
        </p:txBody>
      </p:sp>
      <p:sp>
        <p:nvSpPr>
          <p:cNvPr id="22" name="Vinoraita 21"/>
          <p:cNvSpPr/>
          <p:nvPr/>
        </p:nvSpPr>
        <p:spPr bwMode="auto">
          <a:xfrm flipH="1" flipV="1">
            <a:off x="3995738" y="4868863"/>
            <a:ext cx="1008062" cy="576262"/>
          </a:xfrm>
          <a:prstGeom prst="diagStrip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fi-FI">
              <a:cs typeface="+mn-cs"/>
            </a:endParaRPr>
          </a:p>
        </p:txBody>
      </p:sp>
      <p:sp>
        <p:nvSpPr>
          <p:cNvPr id="12304" name="Tekstikehys 22"/>
          <p:cNvSpPr txBox="1">
            <a:spLocks noChangeArrowheads="1"/>
          </p:cNvSpPr>
          <p:nvPr/>
        </p:nvSpPr>
        <p:spPr bwMode="auto">
          <a:xfrm>
            <a:off x="5003800" y="2852738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i-FI" sz="1400">
                <a:solidFill>
                  <a:srgbClr val="000000"/>
                </a:solidFill>
              </a:rPr>
              <a:t>3D</a:t>
            </a:r>
          </a:p>
        </p:txBody>
      </p:sp>
      <p:sp>
        <p:nvSpPr>
          <p:cNvPr id="12305" name="Tekstikehys 23"/>
          <p:cNvSpPr txBox="1">
            <a:spLocks noChangeArrowheads="1"/>
          </p:cNvSpPr>
          <p:nvPr/>
        </p:nvSpPr>
        <p:spPr bwMode="auto">
          <a:xfrm>
            <a:off x="5003800" y="3500438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i-FI" sz="1400">
                <a:solidFill>
                  <a:srgbClr val="000000"/>
                </a:solidFill>
              </a:rPr>
              <a:t>3D</a:t>
            </a:r>
          </a:p>
        </p:txBody>
      </p:sp>
      <p:sp>
        <p:nvSpPr>
          <p:cNvPr id="12306" name="Tekstikehys 24"/>
          <p:cNvSpPr txBox="1">
            <a:spLocks noChangeArrowheads="1"/>
          </p:cNvSpPr>
          <p:nvPr/>
        </p:nvSpPr>
        <p:spPr bwMode="auto">
          <a:xfrm>
            <a:off x="5003800" y="4941888"/>
            <a:ext cx="12969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i-FI" sz="1400">
                <a:solidFill>
                  <a:srgbClr val="000000"/>
                </a:solidFill>
              </a:rPr>
              <a:t>3D</a:t>
            </a:r>
          </a:p>
        </p:txBody>
      </p:sp>
      <p:sp>
        <p:nvSpPr>
          <p:cNvPr id="12307" name="Tekstikehys 25"/>
          <p:cNvSpPr txBox="1">
            <a:spLocks noChangeArrowheads="1"/>
          </p:cNvSpPr>
          <p:nvPr/>
        </p:nvSpPr>
        <p:spPr bwMode="auto">
          <a:xfrm>
            <a:off x="5003800" y="5661025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i-FI" sz="1400">
                <a:solidFill>
                  <a:srgbClr val="000000"/>
                </a:solidFill>
              </a:rPr>
              <a:t>3D</a:t>
            </a:r>
          </a:p>
        </p:txBody>
      </p:sp>
      <p:sp>
        <p:nvSpPr>
          <p:cNvPr id="12308" name="Tekstikehys 26"/>
          <p:cNvSpPr txBox="1">
            <a:spLocks noChangeArrowheads="1"/>
          </p:cNvSpPr>
          <p:nvPr/>
        </p:nvSpPr>
        <p:spPr bwMode="auto">
          <a:xfrm>
            <a:off x="5003800" y="4005263"/>
            <a:ext cx="1296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</a:rPr>
              <a:t>2D property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lvopohja_su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kalvopohja_su</Template>
  <TotalTime>1430</TotalTime>
  <Words>1020</Words>
  <Application>Microsoft Office PowerPoint</Application>
  <PresentationFormat>On-screen Show (4:3)</PresentationFormat>
  <Paragraphs>235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kalvopohja_su</vt:lpstr>
      <vt:lpstr>  Introducing 3D Properties and Building Digital Customer Processes </vt:lpstr>
      <vt:lpstr>Contents</vt:lpstr>
      <vt:lpstr>PowerPoint Presentation</vt:lpstr>
      <vt:lpstr>Background</vt:lpstr>
      <vt:lpstr>Starting Points</vt:lpstr>
      <vt:lpstr>Project (3DIESEL/mä) </vt:lpstr>
      <vt:lpstr>Stakeholder Discussions*</vt:lpstr>
      <vt:lpstr>Main Issues</vt:lpstr>
      <vt:lpstr>Schematic Picture</vt:lpstr>
      <vt:lpstr>PowerPoint Presentation</vt:lpstr>
      <vt:lpstr>PowerPoint Presentation</vt:lpstr>
      <vt:lpstr>Simplified Process*</vt:lpstr>
      <vt:lpstr>Project’s Proposals</vt:lpstr>
      <vt:lpstr>Situation today</vt:lpstr>
      <vt:lpstr>Conclusion</vt:lpstr>
      <vt:lpstr>Contents</vt:lpstr>
      <vt:lpstr>PowerPoint Presentation</vt:lpstr>
      <vt:lpstr>PowerPoint Presentation</vt:lpstr>
      <vt:lpstr>What can you do with the Two-way services ?</vt:lpstr>
      <vt:lpstr>What can you do with the Two-way services ?</vt:lpstr>
      <vt:lpstr>Connection to national Service Architecture gateway</vt:lpstr>
      <vt:lpstr>Possibilities and Challenges</vt:lpstr>
      <vt:lpstr>More information</vt:lpstr>
    </vt:vector>
  </TitlesOfParts>
  <Company>Maanmittauslaitos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PHALME</dc:creator>
  <cp:lastModifiedBy>Lelde</cp:lastModifiedBy>
  <cp:revision>175</cp:revision>
  <cp:lastPrinted>2015-05-08T06:26:06Z</cp:lastPrinted>
  <dcterms:created xsi:type="dcterms:W3CDTF">2014-02-21T10:33:51Z</dcterms:created>
  <dcterms:modified xsi:type="dcterms:W3CDTF">2015-05-10T14:28:24Z</dcterms:modified>
</cp:coreProperties>
</file>